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8" r:id="rId2"/>
    <p:sldId id="270" r:id="rId3"/>
    <p:sldId id="269" r:id="rId4"/>
    <p:sldId id="257" r:id="rId5"/>
    <p:sldId id="258" r:id="rId6"/>
    <p:sldId id="266" r:id="rId7"/>
    <p:sldId id="259" r:id="rId8"/>
    <p:sldId id="271" r:id="rId9"/>
    <p:sldId id="281" r:id="rId10"/>
    <p:sldId id="282" r:id="rId11"/>
    <p:sldId id="278" r:id="rId12"/>
    <p:sldId id="283" r:id="rId13"/>
    <p:sldId id="284" r:id="rId14"/>
    <p:sldId id="280" r:id="rId15"/>
    <p:sldId id="262" r:id="rId16"/>
    <p:sldId id="286" r:id="rId17"/>
    <p:sldId id="287" r:id="rId18"/>
    <p:sldId id="289" r:id="rId19"/>
    <p:sldId id="285" r:id="rId20"/>
    <p:sldId id="291" r:id="rId21"/>
    <p:sldId id="292" r:id="rId22"/>
    <p:sldId id="296" r:id="rId23"/>
    <p:sldId id="293" r:id="rId24"/>
    <p:sldId id="603" r:id="rId25"/>
    <p:sldId id="297" r:id="rId26"/>
    <p:sldId id="264" r:id="rId27"/>
    <p:sldId id="604" r:id="rId28"/>
    <p:sldId id="265" r:id="rId2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3FF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74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 algn="ctr"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5194" y="4352544"/>
            <a:ext cx="6801612" cy="1239894"/>
          </a:xfrm>
          <a:noFill/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509382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97042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53112" y="937260"/>
            <a:ext cx="1298608" cy="498348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231136" y="937260"/>
            <a:ext cx="6198489" cy="498348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4470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22285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1600200" y="2386744"/>
            <a:ext cx="8991600" cy="1645920"/>
          </a:xfrm>
          <a:solidFill>
            <a:srgbClr val="FFFFFF"/>
          </a:solidFill>
          <a:ln w="38100">
            <a:solidFill>
              <a:srgbClr val="404040"/>
            </a:solidFill>
          </a:ln>
        </p:spPr>
        <p:txBody>
          <a:bodyPr lIns="274320" rIns="274320" anchor="ctr" anchorCtr="1">
            <a:normAutofit/>
          </a:bodyPr>
          <a:lstStyle>
            <a:lvl1pPr>
              <a:defRPr sz="38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5194" y="4352465"/>
            <a:ext cx="6801612" cy="1265082"/>
          </a:xfrm>
        </p:spPr>
        <p:txBody>
          <a:bodyPr anchor="t" anchorCtr="1">
            <a:normAutofit/>
          </a:bodyPr>
          <a:lstStyle>
            <a:lvl1pPr marL="0" indent="0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989367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581912" y="2638044"/>
            <a:ext cx="4271771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315" y="2638044"/>
            <a:ext cx="4270247" cy="310198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383075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8343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83436" y="3143250"/>
            <a:ext cx="4270248" cy="2596776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338316" y="3143250"/>
            <a:ext cx="4253484" cy="2596776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6338316" y="2313433"/>
            <a:ext cx="4270248" cy="704087"/>
          </a:xfrm>
        </p:spPr>
        <p:txBody>
          <a:bodyPr anchor="b" anchorCtr="1">
            <a:normAutofit/>
          </a:bodyPr>
          <a:lstStyle>
            <a:lvl1pPr marL="0" indent="0" algn="ctr">
              <a:buNone/>
              <a:defRPr sz="1900" b="0" cap="all" spc="100" baseline="0">
                <a:solidFill>
                  <a:schemeClr val="accent2">
                    <a:lumMod val="7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635858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101698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821872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angle 25"/>
          <p:cNvSpPr/>
          <p:nvPr/>
        </p:nvSpPr>
        <p:spPr>
          <a:xfrm>
            <a:off x="0" y="0"/>
            <a:ext cx="6096000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4672" y="2243828"/>
            <a:ext cx="4486656" cy="1141497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rm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6080" y="804672"/>
            <a:ext cx="4815840" cy="5248656"/>
          </a:xfrm>
        </p:spPr>
        <p:txBody>
          <a:bodyPr>
            <a:normAutofit/>
          </a:bodyPr>
          <a:lstStyle>
            <a:lvl1pPr>
              <a:defRPr sz="1900">
                <a:solidFill>
                  <a:schemeClr val="tx1"/>
                </a:solidFill>
              </a:defRPr>
            </a:lvl1pPr>
            <a:lvl2pPr>
              <a:defRPr sz="1600">
                <a:solidFill>
                  <a:schemeClr val="tx1"/>
                </a:solidFill>
              </a:defRPr>
            </a:lvl2pPr>
            <a:lvl3pPr>
              <a:defRPr sz="1600">
                <a:solidFill>
                  <a:schemeClr val="tx1"/>
                </a:solidFill>
              </a:defRPr>
            </a:lvl3pPr>
            <a:lvl4pPr>
              <a:defRPr sz="1600">
                <a:solidFill>
                  <a:schemeClr val="tx1"/>
                </a:solidFill>
              </a:defRPr>
            </a:lvl4pPr>
            <a:lvl5pPr>
              <a:defRPr sz="1600">
                <a:solidFill>
                  <a:schemeClr val="tx1"/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6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59029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/>
          <p:cNvSpPr/>
          <p:nvPr/>
        </p:nvSpPr>
        <p:spPr>
          <a:xfrm>
            <a:off x="0" y="0"/>
            <a:ext cx="6095999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White">
          <a:xfrm>
            <a:off x="808523" y="2243828"/>
            <a:ext cx="4494998" cy="1134640"/>
          </a:xfrm>
          <a:solidFill>
            <a:srgbClr val="FFFFFF"/>
          </a:solidFill>
          <a:ln>
            <a:solidFill>
              <a:srgbClr val="404040"/>
            </a:solidFill>
          </a:ln>
        </p:spPr>
        <p:txBody>
          <a:bodyPr anchor="ctr" anchorCtr="1">
            <a:noAutofit/>
          </a:bodyPr>
          <a:lstStyle>
            <a:lvl1pPr>
              <a:defRPr sz="2200">
                <a:solidFill>
                  <a:srgbClr val="262626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9" y="0"/>
            <a:ext cx="6102097" cy="6858000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>
                <a:solidFill>
                  <a:schemeClr val="bg1">
                    <a:lumMod val="85000"/>
                    <a:lumOff val="1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5568" y="3549918"/>
            <a:ext cx="3794760" cy="2194037"/>
          </a:xfrm>
        </p:spPr>
        <p:txBody>
          <a:bodyPr anchor="t" anchorCtr="1">
            <a:normAutofit/>
          </a:bodyPr>
          <a:lstStyle>
            <a:lvl1pPr marL="0" indent="0" algn="ctr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  <a:effectLst>
                  <a:outerShdw blurRad="50800" dist="38100" dir="2700000" algn="tl" rotWithShape="0">
                    <a:prstClr val="black">
                      <a:alpha val="43000"/>
                    </a:prstClr>
                  </a:outerShdw>
                </a:effectLst>
              </a:defRPr>
            </a:lvl1pPr>
          </a:lstStyle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804672" y="6236208"/>
            <a:ext cx="5124797" cy="320040"/>
          </a:xfrm>
        </p:spPr>
        <p:txBody>
          <a:bodyPr/>
          <a:lstStyle>
            <a:lvl1pPr>
              <a:defRPr>
                <a:solidFill>
                  <a:srgbClr val="FFFFFF">
                    <a:alpha val="70000"/>
                  </a:srgbClr>
                </a:solidFill>
              </a:defRPr>
            </a:lvl1pPr>
          </a:lstStyle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61227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black">
          <a:xfrm>
            <a:off x="2231136" y="964692"/>
            <a:ext cx="7729728" cy="1188720"/>
          </a:xfrm>
          <a:prstGeom prst="rect">
            <a:avLst/>
          </a:prstGeom>
          <a:solidFill>
            <a:srgbClr val="FFFFFF"/>
          </a:solidFill>
          <a:ln w="31750" cap="sq">
            <a:solidFill>
              <a:srgbClr val="404040"/>
            </a:solidFill>
            <a:miter lim="800000"/>
          </a:ln>
        </p:spPr>
        <p:txBody>
          <a:bodyPr vert="horz" lIns="182880" tIns="182880" rIns="182880" bIns="18288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31136" y="2638044"/>
            <a:ext cx="7729728" cy="31019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821429" y="6238816"/>
            <a:ext cx="2753746" cy="3239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fld id="{E52E997B-29C5-401C-8267-717CACE4F43D}" type="datetimeFigureOut">
              <a:rPr lang="ru-RU" smtClean="0"/>
              <a:t>24.02.2023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600200" y="6236208"/>
            <a:ext cx="5901189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50">
                <a:solidFill>
                  <a:schemeClr val="tx1">
                    <a:alpha val="7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758922" y="6217920"/>
            <a:ext cx="365760" cy="365760"/>
          </a:xfrm>
          <a:prstGeom prst="ellipse">
            <a:avLst/>
          </a:prstGeom>
          <a:solidFill>
            <a:srgbClr val="1D1D1D">
              <a:alpha val="70000"/>
            </a:srgbClr>
          </a:solidFill>
        </p:spPr>
        <p:txBody>
          <a:bodyPr vert="horz" lIns="18288" tIns="45720" rIns="18288" bIns="45720" rtlCol="0" anchor="ctr">
            <a:noAutofit/>
          </a:bodyPr>
          <a:lstStyle>
            <a:lvl1pPr algn="ctr">
              <a:defRPr sz="1100" spc="0" baseline="0">
                <a:solidFill>
                  <a:srgbClr val="FFFFFF"/>
                </a:solidFill>
              </a:defRPr>
            </a:lvl1pPr>
          </a:lstStyle>
          <a:p>
            <a:fld id="{63DB837F-DC94-4E52-96E2-B2C089C8B8E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9201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2800" kern="1200" cap="all" spc="200" baseline="0">
          <a:solidFill>
            <a:srgbClr val="2626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4572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6858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9144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14300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131286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1484313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1657350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882775" indent="-228600" algn="l" defTabSz="914400" rtl="0" eaLnBrk="1" latinLnBrk="0" hangingPunct="1">
        <a:lnSpc>
          <a:spcPct val="100000"/>
        </a:lnSpc>
        <a:spcBef>
          <a:spcPts val="1000"/>
        </a:spcBef>
        <a:buClr>
          <a:schemeClr val="accent2"/>
        </a:buClr>
        <a:buFont typeface="Arial" panose="020B0604020202020204" pitchFamily="34" charset="0"/>
        <a:buChar char="•"/>
        <a:defRPr sz="16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eg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13" Type="http://schemas.openxmlformats.org/officeDocument/2006/relationships/image" Target="../media/image31.png"/><Relationship Id="rId3" Type="http://schemas.openxmlformats.org/officeDocument/2006/relationships/image" Target="../media/image21.png"/><Relationship Id="rId7" Type="http://schemas.openxmlformats.org/officeDocument/2006/relationships/image" Target="../media/image25.jpeg"/><Relationship Id="rId12" Type="http://schemas.openxmlformats.org/officeDocument/2006/relationships/image" Target="../media/image30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11" Type="http://schemas.openxmlformats.org/officeDocument/2006/relationships/image" Target="../media/image29.pn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g"/><Relationship Id="rId14" Type="http://schemas.openxmlformats.org/officeDocument/2006/relationships/image" Target="../media/image3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5" Type="http://schemas.openxmlformats.org/officeDocument/2006/relationships/image" Target="../media/image35.jpe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6.jpeg"/><Relationship Id="rId4" Type="http://schemas.openxmlformats.org/officeDocument/2006/relationships/image" Target="../media/image55.jp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F23E02D8-57B9-3C1E-01BD-A91511C5427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619" y="2278200"/>
            <a:ext cx="1819995" cy="2355809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36E9578D-9D8D-10CD-3C1D-B98A2CC0076F}"/>
              </a:ext>
            </a:extLst>
          </p:cNvPr>
          <p:cNvSpPr txBox="1"/>
          <p:nvPr/>
        </p:nvSpPr>
        <p:spPr>
          <a:xfrm>
            <a:off x="3419476" y="1218755"/>
            <a:ext cx="8705848" cy="51090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400" b="1" dirty="0">
                <a:latin typeface="Arial Narrow" panose="020B0606020202030204" pitchFamily="34" charset="0"/>
              </a:rPr>
              <a:t>Уральское отделение РАН</a:t>
            </a:r>
          </a:p>
          <a:p>
            <a:br>
              <a:rPr lang="ru-RU" sz="3400" b="1" dirty="0">
                <a:latin typeface="Arial Narrow" panose="020B0606020202030204" pitchFamily="34" charset="0"/>
              </a:rPr>
            </a:br>
            <a:br>
              <a:rPr lang="ru-RU" sz="3400" b="1" dirty="0">
                <a:latin typeface="Arial Narrow" panose="020B0606020202030204" pitchFamily="34" charset="0"/>
              </a:rPr>
            </a:br>
            <a:endParaRPr lang="ru-RU" sz="3400" b="1" dirty="0">
              <a:latin typeface="Arial Narrow" panose="020B060602020203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3400" b="1" dirty="0">
                <a:latin typeface="Arial Narrow" panose="020B0606020202030204" pitchFamily="34" charset="0"/>
              </a:rPr>
              <a:t>Институт истории и археологии </a:t>
            </a:r>
            <a:r>
              <a:rPr lang="ru-RU" sz="3400" b="1" dirty="0" err="1">
                <a:latin typeface="Arial Narrow" panose="020B0606020202030204" pitchFamily="34" charset="0"/>
              </a:rPr>
              <a:t>УрО</a:t>
            </a:r>
            <a:r>
              <a:rPr lang="ru-RU" sz="3400" b="1" dirty="0">
                <a:latin typeface="Arial Narrow" panose="020B0606020202030204" pitchFamily="34" charset="0"/>
              </a:rPr>
              <a:t> РАН</a:t>
            </a:r>
          </a:p>
          <a:p>
            <a:pPr algn="ctr"/>
            <a:endParaRPr lang="ru-RU" sz="3400" b="1" dirty="0">
              <a:latin typeface="Arial Narrow" panose="020B0606020202030204" pitchFamily="34" charset="0"/>
            </a:endParaRPr>
          </a:p>
          <a:p>
            <a:endParaRPr lang="ru-RU" sz="3400" b="1" dirty="0">
              <a:latin typeface="Arial Narrow" panose="020B0606020202030204" pitchFamily="34" charset="0"/>
            </a:endParaRPr>
          </a:p>
          <a:p>
            <a:pPr>
              <a:spcBef>
                <a:spcPts val="1800"/>
              </a:spcBef>
            </a:pPr>
            <a:r>
              <a:rPr lang="ru-RU" sz="3400" b="1" dirty="0">
                <a:latin typeface="Arial Narrow" panose="020B0606020202030204" pitchFamily="34" charset="0"/>
              </a:rPr>
              <a:t>Лаборатория междисциплинарных гуманитарных исследований </a:t>
            </a:r>
            <a:r>
              <a:rPr lang="ru-RU" sz="3400" b="1" dirty="0" err="1">
                <a:latin typeface="Arial Narrow" panose="020B0606020202030204" pitchFamily="34" charset="0"/>
              </a:rPr>
              <a:t>ИИиА</a:t>
            </a:r>
            <a:r>
              <a:rPr lang="ru-RU" sz="3400" b="1" dirty="0">
                <a:latin typeface="Arial Narrow" panose="020B0606020202030204" pitchFamily="34" charset="0"/>
              </a:rPr>
              <a:t> </a:t>
            </a:r>
            <a:r>
              <a:rPr lang="ru-RU" sz="3400" b="1" dirty="0" err="1">
                <a:latin typeface="Arial Narrow" panose="020B0606020202030204" pitchFamily="34" charset="0"/>
              </a:rPr>
              <a:t>УрО</a:t>
            </a:r>
            <a:r>
              <a:rPr lang="ru-RU" sz="3400" b="1" dirty="0">
                <a:latin typeface="Arial Narrow" panose="020B0606020202030204" pitchFamily="34" charset="0"/>
              </a:rPr>
              <a:t> РАН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38CE3B55-98BB-8373-C414-8343461EC8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734" y="4753421"/>
            <a:ext cx="2312311" cy="1825858"/>
          </a:xfrm>
          <a:prstGeom prst="rect">
            <a:avLst/>
          </a:prstGeom>
          <a:ln w="28575"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6399CB4A-A8CA-FAF0-ECDE-6E9C2FDD791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241" y="213517"/>
            <a:ext cx="2785884" cy="20104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664401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C69649-EEE1-A8A7-13A6-2FA4AE07EA9F}"/>
              </a:ext>
            </a:extLst>
          </p:cNvPr>
          <p:cNvSpPr/>
          <p:nvPr/>
        </p:nvSpPr>
        <p:spPr>
          <a:xfrm flipH="1">
            <a:off x="364331" y="0"/>
            <a:ext cx="9525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D07EBB34-479D-D586-E4B6-CD0145E890D7}"/>
              </a:ext>
            </a:extLst>
          </p:cNvPr>
          <p:cNvSpPr/>
          <p:nvPr/>
        </p:nvSpPr>
        <p:spPr>
          <a:xfrm>
            <a:off x="188114" y="877875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020810-3DB1-2F59-21B4-D22F56861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92" y="115655"/>
            <a:ext cx="11368092" cy="6626689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600" dirty="0">
                <a:latin typeface="Arial Narrow" panose="020B0606020202030204" pitchFamily="34" charset="0"/>
              </a:rPr>
              <a:t>      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600" dirty="0">
                <a:latin typeface="Arial Narrow" panose="020B0606020202030204" pitchFamily="34" charset="0"/>
              </a:rPr>
              <a:t>   </a:t>
            </a:r>
            <a:r>
              <a:rPr lang="ru-RU" sz="8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Тематические блоки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8800" b="1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8800" b="1" dirty="0">
                <a:latin typeface="Arial Narrow" panose="020B0606020202030204" pitchFamily="34" charset="0"/>
              </a:rPr>
              <a:t>   1. </a:t>
            </a:r>
            <a:r>
              <a:rPr lang="ru-RU" sz="8800" b="1" u="sng" dirty="0">
                <a:latin typeface="Arial Narrow" panose="020B0606020202030204" pitchFamily="34" charset="0"/>
              </a:rPr>
              <a:t>Системы природопользования и жизнеобеспечения древних обществ </a:t>
            </a:r>
            <a:endParaRPr lang="en-GB" sz="8800" b="1" u="sng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8800" b="1" u="sng" dirty="0">
                <a:latin typeface="Arial Narrow" panose="020B0606020202030204" pitchFamily="34" charset="0"/>
              </a:rPr>
              <a:t>(на материалах Южного Урала и </a:t>
            </a:r>
            <a:r>
              <a:rPr lang="en-GB" sz="8800" b="1" u="sng" dirty="0">
                <a:latin typeface="Arial Narrow" panose="020B0606020202030204" pitchFamily="34" charset="0"/>
              </a:rPr>
              <a:t> </a:t>
            </a:r>
            <a:r>
              <a:rPr lang="ru-RU" sz="8800" b="1" u="sng" dirty="0">
                <a:latin typeface="Arial Narrow" panose="020B0606020202030204" pitchFamily="34" charset="0"/>
              </a:rPr>
              <a:t>Южного </a:t>
            </a:r>
            <a:r>
              <a:rPr lang="en-GB" sz="8800" b="1" u="sng" dirty="0">
                <a:latin typeface="Arial Narrow" panose="020B0606020202030204" pitchFamily="34" charset="0"/>
              </a:rPr>
              <a:t>  </a:t>
            </a:r>
            <a:r>
              <a:rPr lang="ru-RU" sz="8800" b="1" u="sng" dirty="0">
                <a:latin typeface="Arial Narrow" panose="020B0606020202030204" pitchFamily="34" charset="0"/>
              </a:rPr>
              <a:t>Зауралья)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1.3. Проанализированы скотоводческие практики населения пяти поселений бронзового века степной зоны Южного Зауралья: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8800" dirty="0">
                <a:latin typeface="Arial Narrow" panose="020B0606020202030204" pitchFamily="34" charset="0"/>
              </a:rPr>
              <a:t>Тип животноводства реконструирован как </a:t>
            </a:r>
            <a:r>
              <a:rPr lang="ru-RU" sz="8800" dirty="0" err="1">
                <a:latin typeface="Arial Narrow" panose="020B0606020202030204" pitchFamily="34" charset="0"/>
              </a:rPr>
              <a:t>придомный</a:t>
            </a:r>
            <a:r>
              <a:rPr lang="ru-RU" sz="8800" dirty="0">
                <a:latin typeface="Arial Narrow" panose="020B0606020202030204" pitchFamily="34" charset="0"/>
              </a:rPr>
              <a:t> с зимним содержанием всего поголовья копытных в отдельных постройках поселений и вероятной заготовкой кормов на зиму. </a:t>
            </a:r>
            <a:endParaRPr lang="ru-RU" sz="8800" u="sng" dirty="0">
              <a:latin typeface="Arial Narrow" panose="020B060602020203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8800" dirty="0">
                <a:latin typeface="Arial Narrow" panose="020B0606020202030204" pitchFamily="34" charset="0"/>
              </a:rPr>
              <a:t>Разведение крупного рогатого скота имело мясо-молочный характер, говядина была основным компонентом мясной диеты местных жителей.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88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Анализ археологического и </a:t>
            </a:r>
            <a:r>
              <a:rPr lang="ru-RU" sz="8800" dirty="0" err="1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археозоологического</a:t>
            </a:r>
            <a:r>
              <a:rPr lang="ru-RU" sz="8800" dirty="0">
                <a:effectLst/>
                <a:latin typeface="Arial Narrow" panose="020B0606020202030204" pitchFamily="34" charset="0"/>
                <a:ea typeface="Calibri" panose="020F0502020204030204" pitchFamily="34" charset="0"/>
              </a:rPr>
              <a:t> материалов позволили установить, что лишь небольшая часть быков и волов использовалась для физических работ. </a:t>
            </a:r>
            <a:endParaRPr lang="ru-RU" sz="8800" dirty="0">
              <a:latin typeface="Arial Narrow" panose="020B0606020202030204" pitchFamily="34" charset="0"/>
            </a:endParaRP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8800" dirty="0">
                <a:latin typeface="Arial Narrow" panose="020B0606020202030204" pitchFamily="34" charset="0"/>
              </a:rPr>
              <a:t>Анализ возраста забоя лошади свидетельствует о специализированном коневодстве (по материалам поселения Каменный Амбар), основанном на эксплуатации молодых, полувзрослых и взрослых лошадей. </a:t>
            </a:r>
          </a:p>
          <a:p>
            <a:pPr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8800" dirty="0">
                <a:latin typeface="Arial Narrow" panose="020B0606020202030204" pitchFamily="34" charset="0"/>
              </a:rPr>
              <a:t>Исследование патологий костей современного крупного рогатого скота, проведенное с целью верификации археологических данных по поселениям бронзового века на Южном Урале, позволило выявить все патологии и изменения, которые не связаны с рабочим использованием скота.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8800" dirty="0">
                <a:latin typeface="Arial Narrow" panose="020B0606020202030204" pitchFamily="34" charset="0"/>
              </a:rPr>
              <a:t>Результаты исследования отражены в серии статей  и кандидатской диссертации (2019) </a:t>
            </a:r>
            <a:r>
              <a:rPr lang="ru-RU" sz="8800" dirty="0" err="1">
                <a:latin typeface="Arial Narrow" panose="020B0606020202030204" pitchFamily="34" charset="0"/>
              </a:rPr>
              <a:t>н.с</a:t>
            </a:r>
            <a:r>
              <a:rPr lang="ru-RU" sz="8800" dirty="0">
                <a:latin typeface="Arial Narrow" panose="020B0606020202030204" pitchFamily="34" charset="0"/>
              </a:rPr>
              <a:t>., </a:t>
            </a:r>
            <a:r>
              <a:rPr lang="ru-RU" sz="8800" dirty="0" err="1">
                <a:latin typeface="Arial Narrow" panose="020B0606020202030204" pitchFamily="34" charset="0"/>
              </a:rPr>
              <a:t>к.и.н</a:t>
            </a:r>
            <a:r>
              <a:rPr lang="ru-RU" sz="8800" dirty="0">
                <a:latin typeface="Arial Narrow" panose="020B0606020202030204" pitchFamily="34" charset="0"/>
              </a:rPr>
              <a:t>. А.Ю. </a:t>
            </a:r>
            <a:r>
              <a:rPr lang="ru-RU" sz="8800" dirty="0" err="1">
                <a:latin typeface="Arial Narrow" panose="020B0606020202030204" pitchFamily="34" charset="0"/>
              </a:rPr>
              <a:t>Рассадникова</a:t>
            </a:r>
            <a:r>
              <a:rPr lang="ru-RU" sz="8800" dirty="0"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A16A46C4-9A83-4786-D5B4-9CD5FC016314}"/>
              </a:ext>
            </a:extLst>
          </p:cNvPr>
          <p:cNvSpPr/>
          <p:nvPr/>
        </p:nvSpPr>
        <p:spPr>
          <a:xfrm>
            <a:off x="188116" y="180976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201524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835357EC-1B54-EB50-CE84-81457D7BFD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87812" y="3388782"/>
            <a:ext cx="2371933" cy="2990699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830E9219-1404-C3C8-EE04-D2E87E0178F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0912" y="236281"/>
            <a:ext cx="3212926" cy="3192719"/>
          </a:xfrm>
          <a:prstGeom prst="rect">
            <a:avLst/>
          </a:prstGeom>
          <a:ln w="6350">
            <a:solidFill>
              <a:schemeClr val="tx1"/>
            </a:solidFill>
            <a:prstDash val="lgDash"/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064" y="142613"/>
            <a:ext cx="10315488" cy="5066952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Тематические блоки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…</a:t>
            </a: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buNone/>
            </a:pPr>
            <a:r>
              <a:rPr lang="ru-RU" sz="2200" b="1" dirty="0">
                <a:latin typeface="Arial Narrow" panose="020B0606020202030204" pitchFamily="34" charset="0"/>
              </a:rPr>
              <a:t>2. </a:t>
            </a:r>
            <a:r>
              <a:rPr lang="ru-RU" sz="2200" b="1" u="sng" dirty="0">
                <a:latin typeface="Arial Narrow" panose="020B0606020202030204" pitchFamily="34" charset="0"/>
              </a:rPr>
              <a:t>Пространственно-средовая объективация </a:t>
            </a:r>
          </a:p>
          <a:p>
            <a:pPr marL="0" indent="0"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200" b="1" u="sng" dirty="0">
                <a:latin typeface="Arial Narrow" panose="020B0606020202030204" pitchFamily="34" charset="0"/>
              </a:rPr>
              <a:t>демографических и </a:t>
            </a:r>
            <a:r>
              <a:rPr lang="ru-RU" sz="2200" b="1" u="sng" dirty="0" err="1">
                <a:latin typeface="Arial Narrow" panose="020B0606020202030204" pitchFamily="34" charset="0"/>
              </a:rPr>
              <a:t>этнорелигиозных</a:t>
            </a:r>
            <a:r>
              <a:rPr lang="ru-RU" sz="2200" b="1" u="sng" dirty="0">
                <a:latin typeface="Arial Narrow" panose="020B0606020202030204" pitchFamily="34" charset="0"/>
              </a:rPr>
              <a:t> процессов</a:t>
            </a:r>
            <a:r>
              <a:rPr lang="ru-RU" sz="2200" b="1" dirty="0">
                <a:latin typeface="Arial Narrow" panose="020B0606020202030204" pitchFamily="34" charset="0"/>
              </a:rPr>
              <a:t>: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Arial Narrow" panose="020B0606020202030204" pitchFamily="34" charset="0"/>
              </a:rPr>
              <a:t>«новая демография»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Arial Narrow" panose="020B0606020202030204" pitchFamily="34" charset="0"/>
              </a:rPr>
              <a:t>теория пространственного синтаксиса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Arial Narrow" panose="020B0606020202030204" pitchFamily="34" charset="0"/>
              </a:rPr>
              <a:t>картографические методы</a:t>
            </a:r>
          </a:p>
          <a:p>
            <a:pPr hangingPunct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Ø"/>
            </a:pPr>
            <a:r>
              <a:rPr lang="ru-RU" sz="2200" dirty="0">
                <a:latin typeface="Arial Narrow" panose="020B0606020202030204" pitchFamily="34" charset="0"/>
              </a:rPr>
              <a:t>базы данных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3A7D2A-800E-AFFA-7A4A-175B32C8FF50}"/>
              </a:ext>
            </a:extLst>
          </p:cNvPr>
          <p:cNvSpPr/>
          <p:nvPr/>
        </p:nvSpPr>
        <p:spPr>
          <a:xfrm flipH="1">
            <a:off x="364832" y="0"/>
            <a:ext cx="9525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E57B090B-259F-361A-1055-88C90AD8F617}"/>
              </a:ext>
            </a:extLst>
          </p:cNvPr>
          <p:cNvSpPr/>
          <p:nvPr/>
        </p:nvSpPr>
        <p:spPr>
          <a:xfrm>
            <a:off x="173236" y="1232686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2F8EEBD8-94F5-37E2-2607-A65119F7BC6E}"/>
              </a:ext>
            </a:extLst>
          </p:cNvPr>
          <p:cNvSpPr/>
          <p:nvPr/>
        </p:nvSpPr>
        <p:spPr>
          <a:xfrm>
            <a:off x="173236" y="387743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0AE20EC-4BA2-22D0-E755-FF78CBCF78A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59745" y="3119818"/>
            <a:ext cx="2428667" cy="3528625"/>
          </a:xfrm>
          <a:prstGeom prst="rect">
            <a:avLst/>
          </a:prstGeom>
          <a:ln w="9525">
            <a:solidFill>
              <a:schemeClr val="tx1"/>
            </a:solidFill>
            <a:prstDash val="sysDash"/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B5300454-4A6A-250D-C8E0-503E38710A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5621" y="3645004"/>
            <a:ext cx="2130874" cy="3070383"/>
          </a:xfrm>
          <a:prstGeom prst="rect">
            <a:avLst/>
          </a:prstGeom>
          <a:ln w="6350">
            <a:solidFill>
              <a:schemeClr val="tx1"/>
            </a:solidFill>
            <a:prstDash val="dash"/>
          </a:ln>
          <a:scene3d>
            <a:camera prst="orthographicFront">
              <a:rot lat="0" lon="0" rev="0"/>
            </a:camera>
            <a:lightRig rig="threePt" dir="t"/>
          </a:scene3d>
        </p:spPr>
      </p:pic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7A0BEA65-9A6A-65D3-6C3A-4E6F98A8C8A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158" y="3429000"/>
            <a:ext cx="2223227" cy="3040753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C1FB7D57-A197-C19F-7954-CFE043CBB6F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66451" y="747483"/>
            <a:ext cx="2609479" cy="2990699"/>
          </a:xfrm>
          <a:prstGeom prst="rect">
            <a:avLst/>
          </a:prstGeom>
          <a:ln w="952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20644047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C69649-EEE1-A8A7-13A6-2FA4AE07EA9F}"/>
              </a:ext>
            </a:extLst>
          </p:cNvPr>
          <p:cNvSpPr/>
          <p:nvPr/>
        </p:nvSpPr>
        <p:spPr>
          <a:xfrm flipH="1">
            <a:off x="364331" y="0"/>
            <a:ext cx="9525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D07EBB34-479D-D586-E4B6-CD0145E890D7}"/>
              </a:ext>
            </a:extLst>
          </p:cNvPr>
          <p:cNvSpPr/>
          <p:nvPr/>
        </p:nvSpPr>
        <p:spPr>
          <a:xfrm>
            <a:off x="188116" y="1112766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020810-3DB1-2F59-21B4-D22F56861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92" y="264867"/>
            <a:ext cx="11368092" cy="632826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600" dirty="0">
                <a:latin typeface="Arial Narrow" panose="020B0606020202030204" pitchFamily="34" charset="0"/>
              </a:rPr>
              <a:t>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9600" dirty="0">
                <a:latin typeface="Arial Narrow" panose="020B0606020202030204" pitchFamily="34" charset="0"/>
              </a:rPr>
              <a:t>   </a:t>
            </a:r>
            <a:r>
              <a:rPr lang="ru-RU" sz="8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Тематические блоки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8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   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8800" b="1" dirty="0">
                <a:latin typeface="Arial Narrow" panose="020B0606020202030204" pitchFamily="34" charset="0"/>
              </a:rPr>
              <a:t>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8800" b="1" dirty="0">
                <a:latin typeface="Arial Narrow" panose="020B0606020202030204" pitchFamily="34" charset="0"/>
              </a:rPr>
              <a:t>   2. </a:t>
            </a:r>
            <a:r>
              <a:rPr lang="ru-RU" sz="8800" b="1" u="sng" dirty="0">
                <a:latin typeface="Arial Narrow" panose="020B0606020202030204" pitchFamily="34" charset="0"/>
              </a:rPr>
              <a:t>Пространственно-средовая объективация демографических и </a:t>
            </a:r>
            <a:r>
              <a:rPr lang="ru-RU" sz="8800" b="1" u="sng" dirty="0" err="1">
                <a:latin typeface="Arial Narrow" panose="020B0606020202030204" pitchFamily="34" charset="0"/>
              </a:rPr>
              <a:t>этнорелигиозных</a:t>
            </a:r>
            <a:r>
              <a:rPr lang="ru-RU" sz="8800" b="1" u="sng" dirty="0">
                <a:latin typeface="Arial Narrow" panose="020B0606020202030204" pitchFamily="34" charset="0"/>
              </a:rPr>
              <a:t> процессов</a:t>
            </a:r>
            <a:endParaRPr lang="en-GB" sz="8800" b="1" u="sng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endParaRPr lang="en-GB" sz="8800" b="1" u="sng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2.1. </a:t>
            </a:r>
            <a:r>
              <a:rPr lang="ru-RU" sz="8800" dirty="0" err="1">
                <a:latin typeface="Arial Narrow" panose="020B0606020202030204" pitchFamily="34" charset="0"/>
              </a:rPr>
              <a:t>Этнопространственная</a:t>
            </a:r>
            <a:r>
              <a:rPr lang="ru-RU" sz="8800" dirty="0">
                <a:latin typeface="Arial Narrow" panose="020B0606020202030204" pitchFamily="34" charset="0"/>
              </a:rPr>
              <a:t> структура Уральского региона XIX в. (посредством создания </a:t>
            </a:r>
            <a:r>
              <a:rPr lang="ru-RU" sz="8800" dirty="0" err="1">
                <a:latin typeface="Arial Narrow" panose="020B0606020202030204" pitchFamily="34" charset="0"/>
              </a:rPr>
              <a:t>поволостной</a:t>
            </a:r>
            <a:r>
              <a:rPr lang="ru-RU" sz="8800" dirty="0">
                <a:latin typeface="Arial Narrow" panose="020B0606020202030204" pitchFamily="34" charset="0"/>
              </a:rPr>
              <a:t> карты Пермской губернии).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2.2. Этнокультурные практики еврейского населения дореволюционного Екатеринбурга и советского Свердловска до 1961 г.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2.3. Специфика и потенциал однодневных переписей населения городов Российской империи пореформенного периода.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2.4. Соотношение полов и их динамика в возрастных группах от рождения до брака на территории Среднего Урала в конце XIX – начале XX в.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2.5. Средний уровень внебрачной рождаемости среди населения Пермской губернии в начале XX в. (на селе – 4 %, в городах – 9 %);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2.6. Реконструкция реалий российского беженства 1914–1922 г. и оценка его краткосрочных и долгосрочных последствий для развития российского/советского общества.</a:t>
            </a:r>
            <a:endParaRPr lang="en-GB" sz="8800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8800" dirty="0">
                <a:latin typeface="Arial Narrow" panose="020B0606020202030204" pitchFamily="34" charset="0"/>
              </a:rPr>
              <a:t>Исполнители: д.и.н. Е.М. </a:t>
            </a:r>
            <a:r>
              <a:rPr lang="ru-RU" sz="8800" dirty="0" err="1">
                <a:latin typeface="Arial Narrow" panose="020B0606020202030204" pitchFamily="34" charset="0"/>
              </a:rPr>
              <a:t>Главацкая</a:t>
            </a:r>
            <a:r>
              <a:rPr lang="ru-RU" sz="8800" dirty="0">
                <a:latin typeface="Arial Narrow" panose="020B0606020202030204" pitchFamily="34" charset="0"/>
              </a:rPr>
              <a:t>, д.и.н. Н.В. </a:t>
            </a:r>
            <a:r>
              <a:rPr lang="ru-RU" sz="8800" dirty="0" err="1">
                <a:latin typeface="Arial Narrow" panose="020B0606020202030204" pitchFamily="34" charset="0"/>
              </a:rPr>
              <a:t>Суржикова</a:t>
            </a:r>
            <a:r>
              <a:rPr lang="ru-RU" sz="8800" dirty="0">
                <a:latin typeface="Arial Narrow" panose="020B0606020202030204" pitchFamily="34" charset="0"/>
              </a:rPr>
              <a:t>, </a:t>
            </a:r>
            <a:r>
              <a:rPr lang="ru-RU" sz="8800" dirty="0" err="1">
                <a:latin typeface="Arial Narrow" panose="020B0606020202030204" pitchFamily="34" charset="0"/>
              </a:rPr>
              <a:t>к.и.н</a:t>
            </a:r>
            <a:r>
              <a:rPr lang="ru-RU" sz="8800" dirty="0">
                <a:latin typeface="Arial Narrow" panose="020B0606020202030204" pitchFamily="34" charset="0"/>
              </a:rPr>
              <a:t>. Н.А Михалев, Д.С. Бахарев, </a:t>
            </a:r>
          </a:p>
          <a:p>
            <a:pPr marL="0" indent="0">
              <a:spcBef>
                <a:spcPts val="0"/>
              </a:spcBef>
              <a:spcAft>
                <a:spcPts val="9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А.В. </a:t>
            </a:r>
            <a:r>
              <a:rPr lang="ru-RU" sz="8800" dirty="0" err="1">
                <a:latin typeface="Arial Narrow" panose="020B0606020202030204" pitchFamily="34" charset="0"/>
              </a:rPr>
              <a:t>Бобицкий</a:t>
            </a:r>
            <a:r>
              <a:rPr lang="ru-RU" sz="8800" dirty="0">
                <a:latin typeface="Arial Narrow" panose="020B0606020202030204" pitchFamily="34" charset="0"/>
              </a:rPr>
              <a:t>, Е.А. Заболотных.</a:t>
            </a:r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A16A46C4-9A83-4786-D5B4-9CD5FC016314}"/>
              </a:ext>
            </a:extLst>
          </p:cNvPr>
          <p:cNvSpPr/>
          <p:nvPr/>
        </p:nvSpPr>
        <p:spPr>
          <a:xfrm>
            <a:off x="188116" y="264866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825246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C69649-EEE1-A8A7-13A6-2FA4AE07EA9F}"/>
              </a:ext>
            </a:extLst>
          </p:cNvPr>
          <p:cNvSpPr/>
          <p:nvPr/>
        </p:nvSpPr>
        <p:spPr>
          <a:xfrm flipH="1">
            <a:off x="364331" y="0"/>
            <a:ext cx="9525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D07EBB34-479D-D586-E4B6-CD0145E890D7}"/>
              </a:ext>
            </a:extLst>
          </p:cNvPr>
          <p:cNvSpPr/>
          <p:nvPr/>
        </p:nvSpPr>
        <p:spPr>
          <a:xfrm>
            <a:off x="188116" y="1163100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020810-3DB1-2F59-21B4-D22F56861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35792" y="264867"/>
            <a:ext cx="11368092" cy="6328268"/>
          </a:xfrm>
        </p:spPr>
        <p:txBody>
          <a:bodyPr>
            <a:normAutofit fontScale="25000" lnSpcReduction="20000"/>
          </a:bodyPr>
          <a:lstStyle/>
          <a:p>
            <a:pPr marL="0" indent="0">
              <a:buNone/>
            </a:pPr>
            <a:r>
              <a:rPr lang="ru-RU" sz="4600" dirty="0">
                <a:latin typeface="Arial Narrow" panose="020B0606020202030204" pitchFamily="34" charset="0"/>
              </a:rPr>
              <a:t>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9600" dirty="0">
                <a:latin typeface="Arial Narrow" panose="020B0606020202030204" pitchFamily="34" charset="0"/>
              </a:rPr>
              <a:t>   </a:t>
            </a:r>
            <a:r>
              <a:rPr lang="ru-RU" sz="8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Тематические блоки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8800" b="1" dirty="0">
                <a:latin typeface="Arial Narrow" panose="020B0606020202030204" pitchFamily="34" charset="0"/>
              </a:rPr>
              <a:t>   </a:t>
            </a:r>
            <a:r>
              <a:rPr lang="ru-RU" sz="8800" b="1" dirty="0">
                <a:solidFill>
                  <a:schemeClr val="accent2"/>
                </a:solidFill>
                <a:latin typeface="Arial Narrow" panose="020B0606020202030204" pitchFamily="34" charset="0"/>
              </a:rPr>
              <a:t>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8800" b="1" dirty="0">
                <a:latin typeface="Arial Narrow" panose="020B0606020202030204" pitchFamily="34" charset="0"/>
              </a:rPr>
              <a:t>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8800" b="1" dirty="0">
                <a:latin typeface="Arial Narrow" panose="020B0606020202030204" pitchFamily="34" charset="0"/>
              </a:rPr>
              <a:t>   3. </a:t>
            </a:r>
            <a:r>
              <a:rPr lang="ru-RU" sz="8800" b="1" u="sng" dirty="0">
                <a:latin typeface="Arial Narrow" panose="020B0606020202030204" pitchFamily="34" charset="0"/>
              </a:rPr>
              <a:t>Морфология российского политико-экономического и социокультурного ландшафта в историческом разрезе: факторы инерции и изменений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8000" dirty="0">
                <a:latin typeface="Arial Narrow" panose="020B0606020202030204" pitchFamily="34" charset="0"/>
              </a:rPr>
              <a:t>(д.и.н., </a:t>
            </a:r>
            <a:r>
              <a:rPr lang="ru-RU" sz="8000" dirty="0" err="1">
                <a:latin typeface="Arial Narrow" panose="020B0606020202030204" pitchFamily="34" charset="0"/>
              </a:rPr>
              <a:t>в.н.с</a:t>
            </a:r>
            <a:r>
              <a:rPr lang="ru-RU" sz="8000" dirty="0">
                <a:latin typeface="Arial Narrow" panose="020B0606020202030204" pitchFamily="34" charset="0"/>
              </a:rPr>
              <a:t>. К.Д. Бугров, </a:t>
            </a:r>
            <a:r>
              <a:rPr lang="ru-RU" sz="8000" dirty="0" err="1">
                <a:latin typeface="Arial Narrow" panose="020B0606020202030204" pitchFamily="34" charset="0"/>
              </a:rPr>
              <a:t>к.и.н</a:t>
            </a:r>
            <a:r>
              <a:rPr lang="ru-RU" sz="8000" dirty="0">
                <a:latin typeface="Arial Narrow" panose="020B0606020202030204" pitchFamily="34" charset="0"/>
              </a:rPr>
              <a:t>., </a:t>
            </a:r>
            <a:r>
              <a:rPr lang="ru-RU" sz="8000" dirty="0" err="1">
                <a:latin typeface="Arial Narrow" panose="020B0606020202030204" pitchFamily="34" charset="0"/>
              </a:rPr>
              <a:t>с.н.с</a:t>
            </a:r>
            <a:r>
              <a:rPr lang="ru-RU" sz="8000" dirty="0">
                <a:latin typeface="Arial Narrow" panose="020B0606020202030204" pitchFamily="34" charset="0"/>
              </a:rPr>
              <a:t>. М.А. Киселев, </a:t>
            </a:r>
            <a:r>
              <a:rPr lang="ru-RU" sz="8000" dirty="0" err="1">
                <a:latin typeface="Arial Narrow" panose="020B0606020202030204" pitchFamily="34" charset="0"/>
              </a:rPr>
              <a:t>к.и.н</a:t>
            </a:r>
            <a:r>
              <a:rPr lang="ru-RU" sz="8000" dirty="0">
                <a:latin typeface="Arial Narrow" panose="020B0606020202030204" pitchFamily="34" charset="0"/>
              </a:rPr>
              <a:t>., </a:t>
            </a:r>
            <a:r>
              <a:rPr lang="ru-RU" sz="8000" dirty="0" err="1">
                <a:latin typeface="Arial Narrow" panose="020B0606020202030204" pitchFamily="34" charset="0"/>
              </a:rPr>
              <a:t>н.с</a:t>
            </a:r>
            <a:r>
              <a:rPr lang="ru-RU" sz="8000" dirty="0">
                <a:latin typeface="Arial Narrow" panose="020B0606020202030204" pitchFamily="34" charset="0"/>
              </a:rPr>
              <a:t>. М.А. Симонов, </a:t>
            </a:r>
            <a:r>
              <a:rPr lang="ru-RU" sz="8000" dirty="0" err="1">
                <a:latin typeface="Arial Narrow" panose="020B0606020202030204" pitchFamily="34" charset="0"/>
              </a:rPr>
              <a:t>к.филол.н</a:t>
            </a:r>
            <a:r>
              <a:rPr lang="ru-RU" sz="8000" dirty="0">
                <a:latin typeface="Arial Narrow" panose="020B0606020202030204" pitchFamily="34" charset="0"/>
              </a:rPr>
              <a:t>. Л.В. </a:t>
            </a:r>
            <a:r>
              <a:rPr lang="ru-RU" sz="8000" dirty="0" err="1">
                <a:latin typeface="Arial Narrow" panose="020B0606020202030204" pitchFamily="34" charset="0"/>
              </a:rPr>
              <a:t>Маштакова</a:t>
            </a:r>
            <a:r>
              <a:rPr lang="ru-RU" sz="8000" dirty="0">
                <a:latin typeface="Arial Narrow" panose="020B0606020202030204" pitchFamily="34" charset="0"/>
              </a:rPr>
              <a:t>)</a:t>
            </a:r>
          </a:p>
          <a:p>
            <a:pPr marL="0" indent="0">
              <a:spcBef>
                <a:spcPts val="0"/>
              </a:spcBef>
              <a:buNone/>
            </a:pPr>
            <a:endParaRPr lang="en-GB" sz="4000" b="1" u="sng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– выявлены факторы инерции и трансформации в интеллектуальных системах российского Модерна в XVIII–XX в. (на примере взаимодействия интеллектуалов при производстве концептуальных новаций и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поддержании понятийных традиций);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– исследованы основные формы организации городских пространств в условиях индустриализации и урбанизации 1920–1930-х гг. (на примере Урала: Лысьва, Сатка, Соликамск, Нижний Тагил и др.);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– предложена интерпретация советского опыта экономического планирования как проявления пространственно-территориального воображения советских технократов, а советских экономических преобразований – как его объективация (на примере документов Госплана СССР </a:t>
            </a:r>
            <a:r>
              <a:rPr lang="ru-RU" sz="8800" dirty="0" err="1">
                <a:latin typeface="Arial Narrow" panose="020B0606020202030204" pitchFamily="34" charset="0"/>
              </a:rPr>
              <a:t>позднесталинского</a:t>
            </a:r>
            <a:r>
              <a:rPr lang="ru-RU" sz="8800" dirty="0">
                <a:latin typeface="Arial Narrow" panose="020B0606020202030204" pitchFamily="34" charset="0"/>
              </a:rPr>
              <a:t> и </a:t>
            </a:r>
            <a:r>
              <a:rPr lang="ru-RU" sz="8800" dirty="0" err="1">
                <a:latin typeface="Arial Narrow" panose="020B0606020202030204" pitchFamily="34" charset="0"/>
              </a:rPr>
              <a:t>послесталинского</a:t>
            </a:r>
            <a:r>
              <a:rPr lang="ru-RU" sz="8800" dirty="0">
                <a:latin typeface="Arial Narrow" panose="020B0606020202030204" pitchFamily="34" charset="0"/>
              </a:rPr>
              <a:t> периодов);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– реконструировано пространство советского праздника эпохи позднего сталинизма  и признаки размывания границ между праздником и буднями;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8800" dirty="0">
                <a:latin typeface="Arial Narrow" panose="020B0606020202030204" pitchFamily="34" charset="0"/>
              </a:rPr>
              <a:t>– определен модельный ряд символических репрезентаций историко-средовых реалий Урала в литературном процессе ХХ в. и показано, как семиотика пространства вступает в корреляцию с художественными новациями своего времени (на примере влияния на уральскую литературу модернистских течений начала  XX в., в частности, символизма).</a:t>
            </a:r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A16A46C4-9A83-4786-D5B4-9CD5FC016314}"/>
              </a:ext>
            </a:extLst>
          </p:cNvPr>
          <p:cNvSpPr/>
          <p:nvPr/>
        </p:nvSpPr>
        <p:spPr>
          <a:xfrm>
            <a:off x="188116" y="264866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285484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3064" y="180844"/>
            <a:ext cx="11305700" cy="6496312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6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Тематические блоки …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2600" b="1" u="sng" dirty="0">
              <a:solidFill>
                <a:schemeClr val="tx2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600" b="1" dirty="0">
                <a:latin typeface="Arial Narrow" panose="020B0606020202030204" pitchFamily="34" charset="0"/>
              </a:rPr>
              <a:t>4. </a:t>
            </a:r>
            <a:r>
              <a:rPr lang="ru-RU" sz="2600" b="1" u="sng" dirty="0">
                <a:latin typeface="Arial Narrow" panose="020B0606020202030204" pitchFamily="34" charset="0"/>
              </a:rPr>
              <a:t>Историко-средовые измерения идентичностей и межкультурных коммуникаций </a:t>
            </a:r>
          </a:p>
          <a:p>
            <a:pPr marL="0" indent="0" hangingPunc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600" b="1" u="sng" dirty="0">
                <a:latin typeface="Arial Narrow" panose="020B0606020202030204" pitchFamily="34" charset="0"/>
              </a:rPr>
              <a:t>(на материалах России, Казахстана и Великобритании середины XX — начала XXI вв.)</a:t>
            </a:r>
          </a:p>
          <a:p>
            <a:pPr marL="0" indent="0" hangingPunc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600" dirty="0">
                <a:latin typeface="Arial Narrow" panose="020B0606020202030204" pitchFamily="34" charset="0"/>
              </a:rPr>
              <a:t>4.1. Анализ основных этнических «проектов» идентичности и представлений о национальной/гражданской идентичности, </a:t>
            </a:r>
          </a:p>
          <a:p>
            <a:pPr marL="0" indent="0" hangingPunc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600" dirty="0">
                <a:latin typeface="Arial Narrow" panose="020B0606020202030204" pitchFamily="34" charset="0"/>
              </a:rPr>
              <a:t>4.2. Изучение образа «родины» у различных этнокультурных сообществ, а также современного (ре)брендинга регионов; </a:t>
            </a:r>
          </a:p>
          <a:p>
            <a:pPr marL="0" indent="0" hangingPunc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600" dirty="0">
                <a:latin typeface="Arial Narrow" panose="020B0606020202030204" pitchFamily="34" charset="0"/>
              </a:rPr>
              <a:t>4.3. Характеристика феномена трансграничной, </a:t>
            </a:r>
            <a:r>
              <a:rPr lang="ru-RU" sz="2600" dirty="0" err="1">
                <a:latin typeface="Arial Narrow" panose="020B0606020202030204" pitchFamily="34" charset="0"/>
              </a:rPr>
              <a:t>диаспоральной</a:t>
            </a:r>
            <a:r>
              <a:rPr lang="ru-RU" sz="2600" dirty="0">
                <a:latin typeface="Arial Narrow" panose="020B0606020202030204" pitchFamily="34" charset="0"/>
              </a:rPr>
              <a:t>, </a:t>
            </a:r>
            <a:r>
              <a:rPr lang="ru-RU" sz="2600" dirty="0" err="1">
                <a:latin typeface="Arial Narrow" panose="020B0606020202030204" pitchFamily="34" charset="0"/>
              </a:rPr>
              <a:t>in-between</a:t>
            </a:r>
            <a:r>
              <a:rPr lang="ru-RU" sz="2600" dirty="0">
                <a:latin typeface="Arial Narrow" panose="020B0606020202030204" pitchFamily="34" charset="0"/>
              </a:rPr>
              <a:t> идентичности, свойственной диаспорам, а также в целом современному обществу и его представителям с их множественными идентичностями;</a:t>
            </a:r>
          </a:p>
          <a:p>
            <a:pPr marL="0" indent="0" hangingPunc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600" dirty="0">
                <a:latin typeface="Arial Narrow" panose="020B0606020202030204" pitchFamily="34" charset="0"/>
              </a:rPr>
              <a:t>4.4. </a:t>
            </a:r>
            <a:r>
              <a:rPr lang="ru-RU" sz="2600" dirty="0" err="1">
                <a:latin typeface="Arial Narrow" panose="020B0606020202030204" pitchFamily="34" charset="0"/>
              </a:rPr>
              <a:t>Проблематизация</a:t>
            </a:r>
            <a:r>
              <a:rPr lang="ru-RU" sz="2600" dirty="0">
                <a:latin typeface="Arial Narrow" panose="020B0606020202030204" pitchFamily="34" charset="0"/>
              </a:rPr>
              <a:t> идентичности как специфического дискурса, существующего в определенных узлах коммуникации (мечеть, школа, стадион, торговый центр, дом) и активизируемого в определенных обстоятельствах внешней и внутренней коммуникации.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3A7D2A-800E-AFFA-7A4A-175B32C8FF50}"/>
              </a:ext>
            </a:extLst>
          </p:cNvPr>
          <p:cNvSpPr/>
          <p:nvPr/>
        </p:nvSpPr>
        <p:spPr>
          <a:xfrm flipH="1">
            <a:off x="364832" y="0"/>
            <a:ext cx="9525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E57B090B-259F-361A-1055-88C90AD8F617}"/>
              </a:ext>
            </a:extLst>
          </p:cNvPr>
          <p:cNvSpPr/>
          <p:nvPr/>
        </p:nvSpPr>
        <p:spPr>
          <a:xfrm>
            <a:off x="188618" y="1318411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2F8EEBD8-94F5-37E2-2607-A65119F7BC6E}"/>
              </a:ext>
            </a:extLst>
          </p:cNvPr>
          <p:cNvSpPr/>
          <p:nvPr/>
        </p:nvSpPr>
        <p:spPr>
          <a:xfrm>
            <a:off x="173236" y="430606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2794922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2614" y="302004"/>
            <a:ext cx="11752976" cy="6445636"/>
          </a:xfrm>
        </p:spPr>
        <p:txBody>
          <a:bodyPr>
            <a:noAutofit/>
          </a:bodyPr>
          <a:lstStyle/>
          <a:p>
            <a:pPr marL="0" indent="0" hangingPunct="0">
              <a:spcBef>
                <a:spcPts val="0"/>
              </a:spcBef>
              <a:buNone/>
            </a:pP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--- Крымский этнографический отряд*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(руководитель –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к.и.н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.,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с.н.с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. Д.Н. Караваева, 10 участников),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5–29 июля 2021 г. и 3–26 июля 2022 г.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Ареал экспедиции – Севастополь, Симферополь и окружающие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поселения, Евпатория и окружающие поселения, Бахчисарай и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окружающие поселения, Белгород,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Чернополье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, Судак.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*Поддержка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Государственный историко-археологический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музей‑заповедник «Херсонес Таврический». </a:t>
            </a:r>
          </a:p>
          <a:p>
            <a:pPr marL="0" indent="0" hangingPunct="0">
              <a:spcBef>
                <a:spcPts val="0"/>
              </a:spcBef>
              <a:buNone/>
            </a:pPr>
            <a:endParaRPr lang="ru-RU" sz="12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--- Кавказский этнографический отряд*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(руководители –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к.и.н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.,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с.н.с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. Д.Н. Караваева и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к.полит.н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.,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н.с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.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Ю.В.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Зевако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, 8 участников), 30 июля – 18 августа 2022 г.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Ареал экспедиции – Республика Дагестан (Дербент, Махачкала,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Мамедкала</a:t>
            </a:r>
            <a:endParaRPr lang="ru-RU" sz="20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и Дагестанские огни, аулы Кубачи,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Урани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,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Кегер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, Гуниб,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Ругуджа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, Дубки).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*Поддержка 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</a:t>
            </a: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 Дербентский государственный историко-архитектурный и художественный музей-заповедник,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1600" dirty="0">
                <a:latin typeface="Arial Narrow" panose="020B0606020202030204" pitchFamily="34" charset="0"/>
                <a:cs typeface="Times New Roman" panose="02020603050405020304" pitchFamily="18" charset="0"/>
              </a:rPr>
              <a:t>Институт истории, археологии и этнографии Дагестанского ФИЦ РАН. </a:t>
            </a:r>
          </a:p>
          <a:p>
            <a:pPr marL="0" indent="0" hangingPunct="0">
              <a:spcBef>
                <a:spcPts val="0"/>
              </a:spcBef>
              <a:buNone/>
            </a:pPr>
            <a:endParaRPr lang="ru-RU" sz="1200" dirty="0"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b="1" dirty="0">
                <a:latin typeface="Arial Narrow" panose="020B0606020202030204" pitchFamily="34" charset="0"/>
                <a:cs typeface="Times New Roman" panose="02020603050405020304" pitchFamily="18" charset="0"/>
              </a:rPr>
              <a:t>--- Результаты: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- Сформирован базовый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беседник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 по проблематике идентичностей различных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этнических групп </a:t>
            </a:r>
            <a:r>
              <a:rPr lang="ru-RU" sz="2000" dirty="0" err="1">
                <a:latin typeface="Arial Narrow" panose="020B0606020202030204" pitchFamily="34" charset="0"/>
                <a:cs typeface="Times New Roman" panose="02020603050405020304" pitchFamily="18" charset="0"/>
              </a:rPr>
              <a:t>фронтирных</a:t>
            </a: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 территорий.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- Собрано более 100 глубоких интервью и создано более 2 тыс. фотографий,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000" dirty="0">
                <a:latin typeface="Arial Narrow" panose="020B0606020202030204" pitchFamily="34" charset="0"/>
                <a:cs typeface="Times New Roman" panose="02020603050405020304" pitchFamily="18" charset="0"/>
              </a:rPr>
              <a:t>фиксирующих участников опросов и их деятельность.</a:t>
            </a:r>
          </a:p>
        </p:txBody>
      </p:sp>
      <p:pic>
        <p:nvPicPr>
          <p:cNvPr id="2" name="Picture 2" descr="Возможно, это изображение (один или несколько человек, люди стоят и на открытом воздухе)">
            <a:extLst>
              <a:ext uri="{FF2B5EF4-FFF2-40B4-BE49-F238E27FC236}">
                <a16:creationId xmlns:a16="http://schemas.microsoft.com/office/drawing/2014/main" id="{44C1C365-8796-4DFA-B624-8A2A57CB4D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9296" y="201292"/>
            <a:ext cx="4062415" cy="2869080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4" descr="Возможно, это изображение (один или несколько человек, люди стоят и в помещении)">
            <a:extLst>
              <a:ext uri="{FF2B5EF4-FFF2-40B4-BE49-F238E27FC236}">
                <a16:creationId xmlns:a16="http://schemas.microsoft.com/office/drawing/2014/main" id="{4E4FD0EA-5F90-DE37-52E0-93C8A925FB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11230" y="2992871"/>
            <a:ext cx="2747878" cy="3663837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61916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407436E4-4039-2B21-1B8F-6654DA1AA5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4416" y="842982"/>
            <a:ext cx="2054302" cy="48484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8529" y="1484528"/>
            <a:ext cx="10391775" cy="4888656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>
                <a:latin typeface="Arial Narrow" panose="020B0606020202030204" pitchFamily="34" charset="0"/>
              </a:rPr>
              <a:t>Публикации по теме </a:t>
            </a:r>
            <a:r>
              <a:rPr lang="ru-RU" sz="2800" b="1" u="sng" dirty="0" err="1">
                <a:latin typeface="Arial Narrow" panose="020B0606020202030204" pitchFamily="34" charset="0"/>
              </a:rPr>
              <a:t>госзадания</a:t>
            </a:r>
            <a:r>
              <a:rPr lang="ru-RU" sz="2800" b="1" u="sng" dirty="0">
                <a:latin typeface="Arial Narrow" panose="020B0606020202030204" pitchFamily="34" charset="0"/>
              </a:rPr>
              <a:t> в индексируемых изданиях</a:t>
            </a:r>
          </a:p>
          <a:p>
            <a:pPr marL="0" indent="0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DEF5BE-12C8-FA1D-A441-323043A1CF98}"/>
              </a:ext>
            </a:extLst>
          </p:cNvPr>
          <p:cNvSpPr/>
          <p:nvPr/>
        </p:nvSpPr>
        <p:spPr>
          <a:xfrm flipH="1">
            <a:off x="50085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BAB1B6D-2547-3A53-46E0-C27C8E158CBA}"/>
              </a:ext>
            </a:extLst>
          </p:cNvPr>
          <p:cNvSpPr/>
          <p:nvPr/>
        </p:nvSpPr>
        <p:spPr>
          <a:xfrm>
            <a:off x="159391" y="278427"/>
            <a:ext cx="789138" cy="584774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5C04E0-A452-857F-98D6-D4F365684EE1}"/>
              </a:ext>
            </a:extLst>
          </p:cNvPr>
          <p:cNvSpPr txBox="1"/>
          <p:nvPr/>
        </p:nvSpPr>
        <p:spPr>
          <a:xfrm>
            <a:off x="948529" y="281605"/>
            <a:ext cx="321389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 </a:t>
            </a:r>
            <a:r>
              <a:rPr lang="ru-RU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госзадания</a:t>
            </a:r>
            <a:endParaRPr lang="ru-RU" sz="3200" b="1" dirty="0">
              <a:solidFill>
                <a:schemeClr val="tx2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…</a:t>
            </a:r>
          </a:p>
          <a:p>
            <a:pPr>
              <a:spcBef>
                <a:spcPts val="1200"/>
              </a:spcBef>
            </a:pPr>
            <a:endParaRPr lang="ru-RU" sz="3200" dirty="0">
              <a:solidFill>
                <a:schemeClr val="tx2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endParaRPr lang="ru-RU" sz="3200" b="1" dirty="0">
              <a:solidFill>
                <a:schemeClr val="tx2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endParaRPr lang="ru-RU" sz="3200" b="1" dirty="0">
              <a:solidFill>
                <a:schemeClr val="tx2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  <p:graphicFrame>
        <p:nvGraphicFramePr>
          <p:cNvPr id="9" name="Таблица 8">
            <a:extLst>
              <a:ext uri="{FF2B5EF4-FFF2-40B4-BE49-F238E27FC236}">
                <a16:creationId xmlns:a16="http://schemas.microsoft.com/office/drawing/2014/main" id="{6FF4DA23-5657-C461-8193-0E958AF8088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681443"/>
              </p:ext>
            </p:extLst>
          </p:nvPr>
        </p:nvGraphicFramePr>
        <p:xfrm>
          <a:off x="948529" y="1976553"/>
          <a:ext cx="9243221" cy="389356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09021">
                  <a:extLst>
                    <a:ext uri="{9D8B030D-6E8A-4147-A177-3AD203B41FA5}">
                      <a16:colId xmlns:a16="http://schemas.microsoft.com/office/drawing/2014/main" val="567732140"/>
                    </a:ext>
                  </a:extLst>
                </a:gridCol>
                <a:gridCol w="2628900">
                  <a:extLst>
                    <a:ext uri="{9D8B030D-6E8A-4147-A177-3AD203B41FA5}">
                      <a16:colId xmlns:a16="http://schemas.microsoft.com/office/drawing/2014/main" val="2477646074"/>
                    </a:ext>
                  </a:extLst>
                </a:gridCol>
                <a:gridCol w="2124075">
                  <a:extLst>
                    <a:ext uri="{9D8B030D-6E8A-4147-A177-3AD203B41FA5}">
                      <a16:colId xmlns:a16="http://schemas.microsoft.com/office/drawing/2014/main" val="3609642873"/>
                    </a:ext>
                  </a:extLst>
                </a:gridCol>
                <a:gridCol w="2181225">
                  <a:extLst>
                    <a:ext uri="{9D8B030D-6E8A-4147-A177-3AD203B41FA5}">
                      <a16:colId xmlns:a16="http://schemas.microsoft.com/office/drawing/2014/main" val="1670616508"/>
                    </a:ext>
                  </a:extLst>
                </a:gridCol>
              </a:tblGrid>
              <a:tr h="8815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76130662"/>
                  </a:ext>
                </a:extLst>
              </a:tr>
              <a:tr h="922899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 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WOS, Scopus</a:t>
                      </a: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, ядро РИНЦ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ВАК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Всего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14240717"/>
                  </a:ext>
                </a:extLst>
              </a:tr>
              <a:tr h="450716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2019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9400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8956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1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9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8543871"/>
                  </a:ext>
                </a:extLst>
              </a:tr>
              <a:tr h="476374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9400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11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8956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1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398722"/>
                  </a:ext>
                </a:extLst>
              </a:tr>
              <a:tr h="450716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2021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9400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12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8956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1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14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53571292"/>
                  </a:ext>
                </a:extLst>
              </a:tr>
              <a:tr h="450716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2022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9400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17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8956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1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63421519"/>
                  </a:ext>
                </a:extLst>
              </a:tr>
              <a:tr h="450716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9400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45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8956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135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58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5599382"/>
                  </a:ext>
                </a:extLst>
              </a:tr>
            </a:tbl>
          </a:graphicData>
        </a:graphic>
      </p:graphicFrame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6465D269-F855-F7DF-D072-42894D9CA5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32271" y="142400"/>
            <a:ext cx="1828799" cy="1185426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39F564F7-B5E4-9856-2C6B-E7F1B0C6B99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6005" y="216243"/>
            <a:ext cx="1828799" cy="907626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AA91063-184A-ABD7-6782-52CAF26ECF8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4838" y="307754"/>
            <a:ext cx="2076450" cy="52611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A47BB2C0-0A9D-99D4-E075-89CC6D06A35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24804" y="163522"/>
            <a:ext cx="2054302" cy="726218"/>
          </a:xfrm>
          <a:prstGeom prst="rect">
            <a:avLst/>
          </a:prstGeom>
        </p:spPr>
      </p:pic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67555ED1-984E-6C53-D821-8BA08BEB3B8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17491" y="5572102"/>
            <a:ext cx="1857016" cy="1155319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27" name="Рисунок 26">
            <a:extLst>
              <a:ext uri="{FF2B5EF4-FFF2-40B4-BE49-F238E27FC236}">
                <a16:creationId xmlns:a16="http://schemas.microsoft.com/office/drawing/2014/main" id="{8A84FBCE-3069-A403-4D63-A3953D318DC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0136" y="6031859"/>
            <a:ext cx="2888417" cy="60482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25" name="Рисунок 24">
            <a:extLst>
              <a:ext uri="{FF2B5EF4-FFF2-40B4-BE49-F238E27FC236}">
                <a16:creationId xmlns:a16="http://schemas.microsoft.com/office/drawing/2014/main" id="{A76D17D4-1AEC-C80C-E0B8-925967EA1E34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3240" y="5870121"/>
            <a:ext cx="2206623" cy="735541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44F4B9BB-BCDE-5360-3214-B2D019DA2CAA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1736" y="617812"/>
            <a:ext cx="1415796" cy="214856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424F16DC-F430-6CF5-5E21-7949D3C22B3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1826" y="3723459"/>
            <a:ext cx="2439819" cy="611483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8869523F-06D8-34BD-4058-854997C4429A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69495" y="2766374"/>
            <a:ext cx="2005012" cy="97653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35" name="Рисунок 34">
            <a:extLst>
              <a:ext uri="{FF2B5EF4-FFF2-40B4-BE49-F238E27FC236}">
                <a16:creationId xmlns:a16="http://schemas.microsoft.com/office/drawing/2014/main" id="{470AA990-7B4A-ED5C-BE51-A8B88CDB4494}"/>
              </a:ext>
            </a:extLst>
          </p:cNvPr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3122" y="5934700"/>
            <a:ext cx="1590675" cy="799143"/>
          </a:xfrm>
          <a:prstGeom prst="rect">
            <a:avLst/>
          </a:prstGeom>
        </p:spPr>
      </p:pic>
      <p:sp>
        <p:nvSpPr>
          <p:cNvPr id="36" name="Блок-схема: узел 35">
            <a:extLst>
              <a:ext uri="{FF2B5EF4-FFF2-40B4-BE49-F238E27FC236}">
                <a16:creationId xmlns:a16="http://schemas.microsoft.com/office/drawing/2014/main" id="{6DFE398B-9E77-ACF3-D3EF-D8025C5862BD}"/>
              </a:ext>
            </a:extLst>
          </p:cNvPr>
          <p:cNvSpPr/>
          <p:nvPr/>
        </p:nvSpPr>
        <p:spPr>
          <a:xfrm>
            <a:off x="324638" y="1484528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7" name="Рисунок 16">
            <a:extLst>
              <a:ext uri="{FF2B5EF4-FFF2-40B4-BE49-F238E27FC236}">
                <a16:creationId xmlns:a16="http://schemas.microsoft.com/office/drawing/2014/main" id="{18176491-B920-75EB-290E-3C5E2BB2B6D2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79752" y="4339864"/>
            <a:ext cx="1694755" cy="1279714"/>
          </a:xfrm>
          <a:prstGeom prst="rect">
            <a:avLst/>
          </a:prstGeom>
          <a:ln w="635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260258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8529" y="1417853"/>
            <a:ext cx="10391775" cy="4888656"/>
          </a:xfrm>
          <a:noFill/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>
                <a:latin typeface="Arial Narrow" panose="020B0606020202030204" pitchFamily="34" charset="0"/>
              </a:rPr>
              <a:t>Монографии и главы в монографиях по теме </a:t>
            </a:r>
            <a:r>
              <a:rPr lang="ru-RU" sz="2800" b="1" u="sng" dirty="0" err="1">
                <a:latin typeface="Arial Narrow" panose="020B0606020202030204" pitchFamily="34" charset="0"/>
              </a:rPr>
              <a:t>госзадания</a:t>
            </a:r>
            <a:endParaRPr lang="ru-RU" sz="2800" b="1" u="sng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DEF5BE-12C8-FA1D-A441-323043A1CF98}"/>
              </a:ext>
            </a:extLst>
          </p:cNvPr>
          <p:cNvSpPr/>
          <p:nvPr/>
        </p:nvSpPr>
        <p:spPr>
          <a:xfrm flipH="1">
            <a:off x="50085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BAB1B6D-2547-3A53-46E0-C27C8E158CBA}"/>
              </a:ext>
            </a:extLst>
          </p:cNvPr>
          <p:cNvSpPr/>
          <p:nvPr/>
        </p:nvSpPr>
        <p:spPr>
          <a:xfrm>
            <a:off x="159391" y="278427"/>
            <a:ext cx="789138" cy="584774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5C04E0-A452-857F-98D6-D4F365684EE1}"/>
              </a:ext>
            </a:extLst>
          </p:cNvPr>
          <p:cNvSpPr txBox="1"/>
          <p:nvPr/>
        </p:nvSpPr>
        <p:spPr>
          <a:xfrm>
            <a:off x="938397" y="391486"/>
            <a:ext cx="3213896" cy="27084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 </a:t>
            </a:r>
            <a:r>
              <a:rPr lang="ru-RU" sz="28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госзадания</a:t>
            </a:r>
            <a:endParaRPr lang="ru-RU" sz="2800" b="1" dirty="0">
              <a:solidFill>
                <a:schemeClr val="tx2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r>
              <a:rPr lang="ru-RU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…</a:t>
            </a:r>
          </a:p>
          <a:p>
            <a:pPr>
              <a:spcBef>
                <a:spcPts val="1200"/>
              </a:spcBef>
            </a:pPr>
            <a:endParaRPr lang="ru-RU" sz="3200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  <a:p>
            <a:endParaRPr lang="ru-RU" sz="3200" b="1" dirty="0">
              <a:solidFill>
                <a:schemeClr val="accent2">
                  <a:lumMod val="75000"/>
                </a:schemeClr>
              </a:solidFill>
              <a:latin typeface="Arial Narrow" panose="020B06060202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79A85F8-86E4-823E-4BBD-D8AA2B926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776" y="3315810"/>
            <a:ext cx="2371933" cy="2990699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F2E45ABD-3B29-C2E1-0685-67A894D37F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669" y="2088440"/>
            <a:ext cx="2166747" cy="3132264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CFDC65D4-34C5-7D99-BCE8-DCBCBE1882B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1151" y="2868062"/>
            <a:ext cx="2519616" cy="3670306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pic>
        <p:nvPicPr>
          <p:cNvPr id="13" name="Picture 2" descr="Книга: &quot;Лаборатория понятий. Перевод и языки политики в России XVIII века&quot;  - Польской, Плавинская, Ширле. Купить книгу, читать рецензии | ISBN  978-5-4448-1762-9 | Лабиринт">
            <a:extLst>
              <a:ext uri="{FF2B5EF4-FFF2-40B4-BE49-F238E27FC236}">
                <a16:creationId xmlns:a16="http://schemas.microsoft.com/office/drawing/2014/main" id="{198DA480-92B6-20E1-8B10-5FCCFBA4D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64116" y="2219264"/>
            <a:ext cx="2014843" cy="3285833"/>
          </a:xfrm>
          <a:prstGeom prst="rect">
            <a:avLst/>
          </a:prstGeom>
          <a:noFill/>
          <a:ln w="381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6A94E2A-EECC-63E2-FE2B-B98D9CC55DC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43949" y="3324115"/>
            <a:ext cx="2239231" cy="3314061"/>
          </a:xfrm>
          <a:prstGeom prst="rect">
            <a:avLst/>
          </a:prstGeom>
          <a:ln w="28575">
            <a:solidFill>
              <a:schemeClr val="tx1"/>
            </a:solidFill>
          </a:ln>
        </p:spPr>
      </p:pic>
      <p:sp>
        <p:nvSpPr>
          <p:cNvPr id="15" name="Блок-схема: узел 14">
            <a:extLst>
              <a:ext uri="{FF2B5EF4-FFF2-40B4-BE49-F238E27FC236}">
                <a16:creationId xmlns:a16="http://schemas.microsoft.com/office/drawing/2014/main" id="{FF90DD2A-FFDF-C2B7-DB11-68F4E44FD56A}"/>
              </a:ext>
            </a:extLst>
          </p:cNvPr>
          <p:cNvSpPr/>
          <p:nvPr/>
        </p:nvSpPr>
        <p:spPr>
          <a:xfrm>
            <a:off x="295521" y="1417853"/>
            <a:ext cx="476904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760601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37563" y="252462"/>
            <a:ext cx="11254437" cy="6605538"/>
          </a:xfrm>
          <a:noFill/>
        </p:spPr>
        <p:txBody>
          <a:bodyPr>
            <a:normAutofit fontScale="25000" lnSpcReduction="20000"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ru-RU" sz="84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 </a:t>
            </a:r>
            <a:r>
              <a:rPr lang="ru-RU" sz="84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госзадания</a:t>
            </a:r>
            <a:endParaRPr lang="ru-RU" sz="8400" b="1" dirty="0">
              <a:solidFill>
                <a:schemeClr val="tx2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  <a:p>
            <a:pPr marL="0" indent="0"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84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…</a:t>
            </a:r>
          </a:p>
          <a:p>
            <a:pPr marL="0" indent="0">
              <a:spcBef>
                <a:spcPts val="800"/>
              </a:spcBef>
              <a:spcAft>
                <a:spcPts val="1000"/>
              </a:spcAft>
              <a:buNone/>
            </a:pPr>
            <a:r>
              <a:rPr lang="ru-RU" sz="8400" b="1" u="sng" dirty="0">
                <a:latin typeface="Arial Narrow" panose="020B0606020202030204" pitchFamily="34" charset="0"/>
              </a:rPr>
              <a:t>Гранты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8400" dirty="0">
                <a:latin typeface="Arial Narrow" panose="020B0606020202030204" pitchFamily="34" charset="0"/>
              </a:rPr>
              <a:t>1. </a:t>
            </a:r>
            <a:r>
              <a:rPr lang="ru-RU" sz="8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Грант РФФИ </a:t>
            </a:r>
            <a:r>
              <a:rPr lang="ru-RU" sz="8400" dirty="0">
                <a:latin typeface="Arial Narrow" panose="020B0606020202030204" pitchFamily="34" charset="0"/>
              </a:rPr>
              <a:t>18-39-00110 «</a:t>
            </a:r>
            <a:r>
              <a:rPr lang="ru-RU" sz="8400" dirty="0" err="1">
                <a:latin typeface="Arial Narrow" panose="020B0606020202030204" pitchFamily="34" charset="0"/>
              </a:rPr>
              <a:t>Антимакиавеллизм</a:t>
            </a:r>
            <a:r>
              <a:rPr lang="ru-RU" sz="8400" dirty="0">
                <a:latin typeface="Arial Narrow" panose="020B0606020202030204" pitchFamily="34" charset="0"/>
              </a:rPr>
              <a:t> в российской политической мысли XVIII в.: переводы и адаптация», 2018–2020 гг., рук. </a:t>
            </a:r>
            <a:r>
              <a:rPr lang="ru-RU" sz="8400" dirty="0" err="1">
                <a:latin typeface="Arial Narrow" panose="020B0606020202030204" pitchFamily="34" charset="0"/>
              </a:rPr>
              <a:t>в.н.с</a:t>
            </a:r>
            <a:r>
              <a:rPr lang="ru-RU" sz="8400" dirty="0">
                <a:latin typeface="Arial Narrow" panose="020B0606020202030204" pitchFamily="34" charset="0"/>
              </a:rPr>
              <a:t>., д.и.н. К.Д. Бугров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8400" dirty="0">
                <a:latin typeface="Arial Narrow" panose="020B0606020202030204" pitchFamily="34" charset="0"/>
              </a:rPr>
              <a:t>2. </a:t>
            </a:r>
            <a:r>
              <a:rPr lang="ru-RU" sz="8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Грант РНФ </a:t>
            </a:r>
            <a:r>
              <a:rPr lang="ru-RU" sz="8400" dirty="0">
                <a:latin typeface="Arial Narrow" panose="020B0606020202030204" pitchFamily="34" charset="0"/>
              </a:rPr>
              <a:t>№ 19-78-10095 «Индустриальная идентичность территорий России: уральские региональные сообщества и дискурс об Урале в культуре XVIII–XX вв.», 2019–2021 гг., рук. д.и.н., </a:t>
            </a:r>
            <a:r>
              <a:rPr lang="ru-RU" sz="8400" dirty="0" err="1">
                <a:latin typeface="Arial Narrow" panose="020B0606020202030204" pitchFamily="34" charset="0"/>
              </a:rPr>
              <a:t>в.н.с</a:t>
            </a:r>
            <a:r>
              <a:rPr lang="ru-RU" sz="8400" dirty="0">
                <a:latin typeface="Arial Narrow" panose="020B0606020202030204" pitchFamily="34" charset="0"/>
              </a:rPr>
              <a:t>. К.Д. Бугров 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8400" dirty="0">
                <a:latin typeface="Arial Narrow" panose="020B0606020202030204" pitchFamily="34" charset="0"/>
              </a:rPr>
              <a:t>3. </a:t>
            </a:r>
            <a:r>
              <a:rPr lang="ru-RU" sz="8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Грант РНФ </a:t>
            </a:r>
            <a:r>
              <a:rPr lang="ru-RU" sz="8400" dirty="0">
                <a:latin typeface="Arial Narrow" panose="020B0606020202030204" pitchFamily="34" charset="0"/>
              </a:rPr>
              <a:t>№ 19-18-00221 «Эго-документы: межисточниковые диалоги о России первой половины XX в. в историко-литературном контексте», 2019–2021 гг., рук. зав. ЛМГИ, д.и.н. Н.В. </a:t>
            </a:r>
            <a:r>
              <a:rPr lang="ru-RU" sz="8400" dirty="0" err="1">
                <a:latin typeface="Arial Narrow" panose="020B0606020202030204" pitchFamily="34" charset="0"/>
              </a:rPr>
              <a:t>Суржикова</a:t>
            </a:r>
            <a:endParaRPr lang="ru-RU" sz="8400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8400" dirty="0">
                <a:latin typeface="Arial Narrow" panose="020B0606020202030204" pitchFamily="34" charset="0"/>
              </a:rPr>
              <a:t>4. </a:t>
            </a:r>
            <a:r>
              <a:rPr lang="ru-RU" sz="8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Грант РНФ </a:t>
            </a:r>
            <a:r>
              <a:rPr lang="ru-RU" sz="8400" dirty="0">
                <a:latin typeface="Arial Narrow" panose="020B0606020202030204" pitchFamily="34" charset="0"/>
              </a:rPr>
              <a:t>№ 22-28-02064 «Особенности дискурса национальной/гражданской идентичности в </a:t>
            </a:r>
            <a:r>
              <a:rPr lang="ru-RU" sz="8400" dirty="0" err="1">
                <a:latin typeface="Arial Narrow" panose="020B0606020202030204" pitchFamily="34" charset="0"/>
              </a:rPr>
              <a:t>in-between</a:t>
            </a:r>
            <a:r>
              <a:rPr lang="ru-RU" sz="8400" dirty="0">
                <a:latin typeface="Arial Narrow" panose="020B0606020202030204" pitchFamily="34" charset="0"/>
              </a:rPr>
              <a:t> пространствах "иммигрантских" сообществ (на материалах "британских мусульман" в современной Великобритании)», 2022–2023 гг., рук. </a:t>
            </a:r>
            <a:r>
              <a:rPr lang="ru-RU" sz="8400" dirty="0" err="1">
                <a:latin typeface="Arial Narrow" panose="020B0606020202030204" pitchFamily="34" charset="0"/>
              </a:rPr>
              <a:t>к.и.н</a:t>
            </a:r>
            <a:r>
              <a:rPr lang="ru-RU" sz="8400" dirty="0">
                <a:latin typeface="Arial Narrow" panose="020B0606020202030204" pitchFamily="34" charset="0"/>
              </a:rPr>
              <a:t>., </a:t>
            </a:r>
            <a:r>
              <a:rPr lang="ru-RU" sz="8400" dirty="0" err="1">
                <a:latin typeface="Arial Narrow" panose="020B0606020202030204" pitchFamily="34" charset="0"/>
              </a:rPr>
              <a:t>с.н.с</a:t>
            </a:r>
            <a:r>
              <a:rPr lang="ru-RU" sz="8400" dirty="0">
                <a:latin typeface="Arial Narrow" panose="020B0606020202030204" pitchFamily="34" charset="0"/>
              </a:rPr>
              <a:t>. Д.Н. Караваева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8400" dirty="0">
                <a:latin typeface="Arial Narrow" panose="020B0606020202030204" pitchFamily="34" charset="0"/>
              </a:rPr>
              <a:t>5. </a:t>
            </a:r>
            <a:r>
              <a:rPr lang="ru-RU" sz="8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Грант Президента РФ </a:t>
            </a:r>
            <a:r>
              <a:rPr lang="ru-RU" sz="8400" dirty="0">
                <a:latin typeface="Arial Narrow" panose="020B0606020202030204" pitchFamily="34" charset="0"/>
              </a:rPr>
              <a:t>МК-5210.2018.6 «Промышленная политика Российского государства в 20–60-е гг. XVIII в.: идейные основы, законодательство и административные практики», 2018–2019 гг., рук. </a:t>
            </a:r>
            <a:r>
              <a:rPr lang="ru-RU" sz="8400" dirty="0" err="1">
                <a:latin typeface="Arial Narrow" panose="020B0606020202030204" pitchFamily="34" charset="0"/>
              </a:rPr>
              <a:t>к.и.н</a:t>
            </a:r>
            <a:r>
              <a:rPr lang="ru-RU" sz="8400" dirty="0">
                <a:latin typeface="Arial Narrow" panose="020B0606020202030204" pitchFamily="34" charset="0"/>
              </a:rPr>
              <a:t>., </a:t>
            </a:r>
            <a:r>
              <a:rPr lang="ru-RU" sz="8400" dirty="0" err="1">
                <a:latin typeface="Arial Narrow" panose="020B0606020202030204" pitchFamily="34" charset="0"/>
              </a:rPr>
              <a:t>с.н.с</a:t>
            </a:r>
            <a:r>
              <a:rPr lang="ru-RU" sz="8400" dirty="0">
                <a:latin typeface="Arial Narrow" panose="020B0606020202030204" pitchFamily="34" charset="0"/>
              </a:rPr>
              <a:t>. М.А. Киселев </a:t>
            </a:r>
          </a:p>
          <a:p>
            <a:pPr marL="0" indent="0">
              <a:spcBef>
                <a:spcPts val="0"/>
              </a:spcBef>
              <a:spcAft>
                <a:spcPts val="1000"/>
              </a:spcAft>
              <a:buNone/>
            </a:pPr>
            <a:r>
              <a:rPr lang="ru-RU" sz="8400" dirty="0">
                <a:latin typeface="Arial Narrow" panose="020B0606020202030204" pitchFamily="34" charset="0"/>
              </a:rPr>
              <a:t>6. </a:t>
            </a:r>
            <a:r>
              <a:rPr lang="ru-RU" sz="8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Грант Президента РФ </a:t>
            </a:r>
            <a:r>
              <a:rPr lang="ru-RU" sz="8400" dirty="0">
                <a:latin typeface="Arial Narrow" panose="020B0606020202030204" pitchFamily="34" charset="0"/>
              </a:rPr>
              <a:t>МК-1206.2019.6 «Пространственные, политические и культурные измерения национальной идентичности и мультикультурализма в современных </a:t>
            </a:r>
            <a:r>
              <a:rPr lang="ru-RU" sz="8400" dirty="0" err="1">
                <a:latin typeface="Arial Narrow" panose="020B0606020202030204" pitchFamily="34" charset="0"/>
              </a:rPr>
              <a:t>постимперских</a:t>
            </a:r>
            <a:r>
              <a:rPr lang="ru-RU" sz="8400" dirty="0">
                <a:latin typeface="Arial Narrow" panose="020B0606020202030204" pitchFamily="34" charset="0"/>
              </a:rPr>
              <a:t> государствах: компаративное исследование России и Великобритании», 2019–2020 гг., рук. </a:t>
            </a:r>
            <a:r>
              <a:rPr lang="ru-RU" sz="8400" dirty="0" err="1">
                <a:latin typeface="Arial Narrow" panose="020B0606020202030204" pitchFamily="34" charset="0"/>
              </a:rPr>
              <a:t>к.и.н</a:t>
            </a:r>
            <a:r>
              <a:rPr lang="ru-RU" sz="8400" dirty="0">
                <a:latin typeface="Arial Narrow" panose="020B0606020202030204" pitchFamily="34" charset="0"/>
              </a:rPr>
              <a:t>., </a:t>
            </a:r>
            <a:r>
              <a:rPr lang="ru-RU" sz="8400" dirty="0" err="1">
                <a:latin typeface="Arial Narrow" panose="020B0606020202030204" pitchFamily="34" charset="0"/>
              </a:rPr>
              <a:t>с.н.с</a:t>
            </a:r>
            <a:r>
              <a:rPr lang="ru-RU" sz="8400" dirty="0">
                <a:latin typeface="Arial Narrow" panose="020B0606020202030204" pitchFamily="34" charset="0"/>
              </a:rPr>
              <a:t>. Д.Н. Караваева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8400" dirty="0">
                <a:latin typeface="Arial Narrow" panose="020B0606020202030204" pitchFamily="34" charset="0"/>
              </a:rPr>
              <a:t>7. </a:t>
            </a:r>
            <a:r>
              <a:rPr lang="ru-RU" sz="84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Грант Президента РФ </a:t>
            </a:r>
            <a:r>
              <a:rPr lang="ru-RU" sz="8400" dirty="0">
                <a:latin typeface="Arial Narrow" panose="020B0606020202030204" pitchFamily="34" charset="0"/>
              </a:rPr>
              <a:t>МК-6131.2021.2 «Творческое наследие уральских поэтов и писателей в контексте исторических вызовов рубежа XIX–XX вв.», 2020–2022 гг., рук. </a:t>
            </a:r>
            <a:r>
              <a:rPr lang="ru-RU" sz="8400" dirty="0" err="1">
                <a:latin typeface="Arial Narrow" panose="020B0606020202030204" pitchFamily="34" charset="0"/>
              </a:rPr>
              <a:t>к.филол.н</a:t>
            </a:r>
            <a:r>
              <a:rPr lang="ru-RU" sz="8400" dirty="0">
                <a:latin typeface="Arial Narrow" panose="020B0606020202030204" pitchFamily="34" charset="0"/>
              </a:rPr>
              <a:t>., </a:t>
            </a:r>
            <a:r>
              <a:rPr lang="ru-RU" sz="8400" dirty="0" err="1">
                <a:latin typeface="Arial Narrow" panose="020B0606020202030204" pitchFamily="34" charset="0"/>
              </a:rPr>
              <a:t>н.с</a:t>
            </a:r>
            <a:r>
              <a:rPr lang="ru-RU" sz="8400" dirty="0">
                <a:latin typeface="Arial Narrow" panose="020B0606020202030204" pitchFamily="34" charset="0"/>
              </a:rPr>
              <a:t>. Л.В. </a:t>
            </a:r>
            <a:r>
              <a:rPr lang="ru-RU" sz="8400" dirty="0" err="1">
                <a:latin typeface="Arial Narrow" panose="020B0606020202030204" pitchFamily="34" charset="0"/>
              </a:rPr>
              <a:t>Маштакова</a:t>
            </a:r>
            <a:endParaRPr lang="ru-RU" sz="8400" dirty="0">
              <a:latin typeface="Arial Narrow" panose="020B0606020202030204" pitchFamily="34" charset="0"/>
            </a:endParaRPr>
          </a:p>
          <a:p>
            <a:pPr marL="0" indent="0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DEF5BE-12C8-FA1D-A441-323043A1CF98}"/>
              </a:ext>
            </a:extLst>
          </p:cNvPr>
          <p:cNvSpPr/>
          <p:nvPr/>
        </p:nvSpPr>
        <p:spPr>
          <a:xfrm flipH="1">
            <a:off x="401994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BAB1B6D-2547-3A53-46E0-C27C8E158CBA}"/>
              </a:ext>
            </a:extLst>
          </p:cNvPr>
          <p:cNvSpPr/>
          <p:nvPr/>
        </p:nvSpPr>
        <p:spPr>
          <a:xfrm>
            <a:off x="55050" y="136212"/>
            <a:ext cx="789138" cy="584774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DE2C4C04-A3C4-8D28-55AC-7D290669669B}"/>
              </a:ext>
            </a:extLst>
          </p:cNvPr>
          <p:cNvSpPr/>
          <p:nvPr/>
        </p:nvSpPr>
        <p:spPr>
          <a:xfrm>
            <a:off x="55050" y="857198"/>
            <a:ext cx="789138" cy="584774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16776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9286D4D5-EBD2-7CB7-78BB-E6B9BACEC58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5400959"/>
              </p:ext>
            </p:extLst>
          </p:nvPr>
        </p:nvGraphicFramePr>
        <p:xfrm>
          <a:off x="978412" y="2253291"/>
          <a:ext cx="8963025" cy="393420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314285">
                  <a:extLst>
                    <a:ext uri="{9D8B030D-6E8A-4147-A177-3AD203B41FA5}">
                      <a16:colId xmlns:a16="http://schemas.microsoft.com/office/drawing/2014/main" val="4170875040"/>
                    </a:ext>
                  </a:extLst>
                </a:gridCol>
                <a:gridCol w="2312799">
                  <a:extLst>
                    <a:ext uri="{9D8B030D-6E8A-4147-A177-3AD203B41FA5}">
                      <a16:colId xmlns:a16="http://schemas.microsoft.com/office/drawing/2014/main" val="2158092411"/>
                    </a:ext>
                  </a:extLst>
                </a:gridCol>
                <a:gridCol w="2208820">
                  <a:extLst>
                    <a:ext uri="{9D8B030D-6E8A-4147-A177-3AD203B41FA5}">
                      <a16:colId xmlns:a16="http://schemas.microsoft.com/office/drawing/2014/main" val="2767181191"/>
                    </a:ext>
                  </a:extLst>
                </a:gridCol>
                <a:gridCol w="2127121">
                  <a:extLst>
                    <a:ext uri="{9D8B030D-6E8A-4147-A177-3AD203B41FA5}">
                      <a16:colId xmlns:a16="http://schemas.microsoft.com/office/drawing/2014/main" val="34663094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77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WOS, Scopus</a:t>
                      </a: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, ядро РИНЦ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ВАК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Всего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726486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2019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77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4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233275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2020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77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13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15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7356764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2021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77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75924864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2022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77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6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1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7</a:t>
                      </a:r>
                      <a:endParaRPr lang="ru-RU" sz="3200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208932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indent="104140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ИТОГО</a:t>
                      </a:r>
                      <a:endParaRPr lang="ru-RU" sz="320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31877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28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5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tc>
                  <a:txBody>
                    <a:bodyPr/>
                    <a:lstStyle/>
                    <a:p>
                      <a:pPr marR="271780"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3200" b="1" dirty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</a:rPr>
                        <a:t>33</a:t>
                      </a:r>
                      <a:endParaRPr lang="ru-RU" sz="3200" b="1" dirty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27574926"/>
                  </a:ext>
                </a:extLst>
              </a:tr>
            </a:tbl>
          </a:graphicData>
        </a:graphic>
      </p:graphicFrame>
      <p:sp>
        <p:nvSpPr>
          <p:cNvPr id="8" name="Rectangle 2">
            <a:extLst>
              <a:ext uri="{FF2B5EF4-FFF2-40B4-BE49-F238E27FC236}">
                <a16:creationId xmlns:a16="http://schemas.microsoft.com/office/drawing/2014/main" id="{D181BDA0-33AE-4476-1954-8B87186E2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00CFD5C-C325-505E-E782-1A7C86EF0BB5}"/>
              </a:ext>
            </a:extLst>
          </p:cNvPr>
          <p:cNvSpPr/>
          <p:nvPr/>
        </p:nvSpPr>
        <p:spPr>
          <a:xfrm flipH="1">
            <a:off x="536218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A394CED2-7B6A-EBA6-B8EC-A3549127DE4C}"/>
              </a:ext>
            </a:extLst>
          </p:cNvPr>
          <p:cNvSpPr/>
          <p:nvPr/>
        </p:nvSpPr>
        <p:spPr>
          <a:xfrm>
            <a:off x="189274" y="425779"/>
            <a:ext cx="789138" cy="584774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8C577866-D9E7-719A-404F-7F736FC03F06}"/>
              </a:ext>
            </a:extLst>
          </p:cNvPr>
          <p:cNvSpPr/>
          <p:nvPr/>
        </p:nvSpPr>
        <p:spPr>
          <a:xfrm>
            <a:off x="345391" y="1436332"/>
            <a:ext cx="476904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4A823B-7FD5-C523-168A-313D47A7D77D}"/>
              </a:ext>
            </a:extLst>
          </p:cNvPr>
          <p:cNvSpPr txBox="1"/>
          <p:nvPr/>
        </p:nvSpPr>
        <p:spPr>
          <a:xfrm>
            <a:off x="1132513" y="487333"/>
            <a:ext cx="4093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Гранты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F699CB-C616-3873-1148-50F104EF9A0A}"/>
              </a:ext>
            </a:extLst>
          </p:cNvPr>
          <p:cNvSpPr txBox="1"/>
          <p:nvPr/>
        </p:nvSpPr>
        <p:spPr>
          <a:xfrm>
            <a:off x="1132513" y="1370312"/>
            <a:ext cx="102345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800"/>
              </a:spcBef>
              <a:spcAft>
                <a:spcPts val="1000"/>
              </a:spcAft>
              <a:buNone/>
            </a:pPr>
            <a:r>
              <a:rPr lang="ru-RU" sz="2800" b="1" u="sng" dirty="0">
                <a:latin typeface="Arial Narrow" panose="020B0606020202030204" pitchFamily="34" charset="0"/>
              </a:rPr>
              <a:t>Публикации по грантам в индексируемых изданиях</a:t>
            </a:r>
          </a:p>
        </p:txBody>
      </p:sp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6F2B9464-6984-493A-D08F-66919845C6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8205" y="4623096"/>
            <a:ext cx="2025753" cy="1564404"/>
          </a:xfrm>
          <a:prstGeom prst="rect">
            <a:avLst/>
          </a:prstGeom>
          <a:scene3d>
            <a:camera prst="orthographicFront">
              <a:rot lat="299998" lon="0" rev="300000"/>
            </a:camera>
            <a:lightRig rig="threePt" dir="t"/>
          </a:scene3d>
        </p:spPr>
      </p:pic>
      <p:pic>
        <p:nvPicPr>
          <p:cNvPr id="17" name="Picture 6" descr="https://www.sgu.ru/sites/default/files/news/mainphotos/2019/04/23/gl.jpg">
            <a:extLst>
              <a:ext uri="{FF2B5EF4-FFF2-40B4-BE49-F238E27FC236}">
                <a16:creationId xmlns:a16="http://schemas.microsoft.com/office/drawing/2014/main" id="{4C06FC0D-F3E7-0206-0804-E46E4BF546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8205" y="2446997"/>
            <a:ext cx="1979454" cy="148459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scene3d>
            <a:camera prst="orthographicFront">
              <a:rot lat="0" lon="0" rev="21299999"/>
            </a:camera>
            <a:lightRig rig="threePt" dir="t"/>
          </a:scene3d>
        </p:spPr>
      </p:pic>
      <p:pic>
        <p:nvPicPr>
          <p:cNvPr id="18" name="Picture 8" descr="https://auditoriya.vogu35.ru/wp-content/uploads/2018/12/2-31.jpg">
            <a:extLst>
              <a:ext uri="{FF2B5EF4-FFF2-40B4-BE49-F238E27FC236}">
                <a16:creationId xmlns:a16="http://schemas.microsoft.com/office/drawing/2014/main" id="{4A49E7DE-EB52-76B2-C2E4-28AEC6AF8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9527965" y="425779"/>
            <a:ext cx="2149336" cy="143289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21000000" lon="1200000" rev="21594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6451759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A770E455-47BF-9276-334F-01BD298FBA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86825" y="267180"/>
            <a:ext cx="2992133" cy="4255312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A0BF50-7DAC-D8C8-C76C-8266E46A00D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32253" y="2146961"/>
            <a:ext cx="3119247" cy="4443859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CE2AC668-C257-2C79-FC0E-F44D319EB22F}"/>
              </a:ext>
            </a:extLst>
          </p:cNvPr>
          <p:cNvSpPr txBox="1"/>
          <p:nvPr/>
        </p:nvSpPr>
        <p:spPr>
          <a:xfrm>
            <a:off x="1035845" y="981592"/>
            <a:ext cx="7029450" cy="58323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</a:pPr>
            <a:r>
              <a:rPr lang="ru-RU" sz="3200" b="1" u="sng" dirty="0">
                <a:latin typeface="Arial Narrow" panose="020B0606020202030204" pitchFamily="34" charset="0"/>
              </a:rPr>
              <a:t>Коллектив:</a:t>
            </a:r>
          </a:p>
          <a:p>
            <a:pPr>
              <a:spcAft>
                <a:spcPts val="600"/>
              </a:spcAft>
            </a:pPr>
            <a:r>
              <a:rPr lang="ru-RU" sz="3200" b="1" dirty="0">
                <a:latin typeface="Arial Narrow" panose="020B0606020202030204" pitchFamily="34" charset="0"/>
              </a:rPr>
              <a:t>--- 16 человек (13,9 ставки),</a:t>
            </a:r>
          </a:p>
          <a:p>
            <a:pPr>
              <a:spcAft>
                <a:spcPts val="600"/>
              </a:spcAft>
            </a:pPr>
            <a:endParaRPr lang="ru-RU" sz="3200" b="1" dirty="0">
              <a:latin typeface="Arial Narrow" panose="020B060602020203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3200" b="1" dirty="0">
                <a:latin typeface="Arial Narrow" panose="020B0606020202030204" pitchFamily="34" charset="0"/>
              </a:rPr>
              <a:t>в том числе:</a:t>
            </a:r>
            <a:endParaRPr lang="ru-RU" sz="2400" b="1" dirty="0">
              <a:latin typeface="Arial Narrow" panose="020B0606020202030204" pitchFamily="34" charset="0"/>
            </a:endParaRPr>
          </a:p>
          <a:p>
            <a:pPr>
              <a:spcAft>
                <a:spcPts val="600"/>
              </a:spcAft>
            </a:pPr>
            <a:r>
              <a:rPr lang="ru-RU" sz="3200" b="1" dirty="0">
                <a:latin typeface="Arial Narrow" panose="020B0606020202030204" pitchFamily="34" charset="0"/>
              </a:rPr>
              <a:t>--- 3 доктора наук (1,7 ставки);</a:t>
            </a:r>
          </a:p>
          <a:p>
            <a:pPr>
              <a:spcAft>
                <a:spcPts val="600"/>
              </a:spcAft>
            </a:pPr>
            <a:r>
              <a:rPr lang="ru-RU" sz="3200" b="1" dirty="0">
                <a:latin typeface="Arial Narrow" panose="020B0606020202030204" pitchFamily="34" charset="0"/>
              </a:rPr>
              <a:t>--- 8 кандидатов наук (8 ставок);</a:t>
            </a:r>
          </a:p>
          <a:p>
            <a:pPr>
              <a:spcAft>
                <a:spcPts val="600"/>
              </a:spcAft>
            </a:pPr>
            <a:r>
              <a:rPr lang="ru-RU" sz="3200" b="1" dirty="0">
                <a:latin typeface="Arial Narrow" panose="020B0606020202030204" pitchFamily="34" charset="0"/>
              </a:rPr>
              <a:t>--- 5 сотрудников без степени (5 ставок).</a:t>
            </a:r>
          </a:p>
          <a:p>
            <a:pPr>
              <a:spcAft>
                <a:spcPts val="600"/>
              </a:spcAft>
            </a:pPr>
            <a:endParaRPr lang="ru-RU" sz="3200" b="1" dirty="0">
              <a:latin typeface="Arial Narrow" panose="020B0606020202030204" pitchFamily="34" charset="0"/>
            </a:endParaRPr>
          </a:p>
          <a:p>
            <a:pPr>
              <a:spcAft>
                <a:spcPts val="600"/>
              </a:spcAft>
            </a:pPr>
            <a:endParaRPr lang="ru-RU" sz="2600" b="1" dirty="0">
              <a:latin typeface="Arial Narrow" panose="020B0606020202030204" pitchFamily="34" charset="0"/>
            </a:endParaRPr>
          </a:p>
          <a:p>
            <a:pPr>
              <a:spcAft>
                <a:spcPts val="1200"/>
              </a:spcAft>
            </a:pPr>
            <a:endParaRPr lang="ru-RU" b="1" dirty="0"/>
          </a:p>
          <a:p>
            <a:endParaRPr lang="ru-RU" dirty="0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DC9293B6-2BCA-E501-793B-C843E58A921D}"/>
              </a:ext>
            </a:extLst>
          </p:cNvPr>
          <p:cNvSpPr/>
          <p:nvPr/>
        </p:nvSpPr>
        <p:spPr>
          <a:xfrm flipH="1">
            <a:off x="609601" y="0"/>
            <a:ext cx="95250" cy="6858000"/>
          </a:xfrm>
          <a:prstGeom prst="rect">
            <a:avLst/>
          </a:prstGeom>
          <a:gradFill>
            <a:gsLst>
              <a:gs pos="98000">
                <a:schemeClr val="accent2"/>
              </a:gs>
              <a:gs pos="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3454751C-2176-9EDD-52CE-C549418D9373}"/>
              </a:ext>
            </a:extLst>
          </p:cNvPr>
          <p:cNvSpPr/>
          <p:nvPr/>
        </p:nvSpPr>
        <p:spPr>
          <a:xfrm>
            <a:off x="278607" y="898296"/>
            <a:ext cx="757238" cy="644753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158426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>
            <a:extLst>
              <a:ext uri="{FF2B5EF4-FFF2-40B4-BE49-F238E27FC236}">
                <a16:creationId xmlns:a16="http://schemas.microsoft.com/office/drawing/2014/main" id="{D181BDA0-33AE-4476-1954-8B87186E2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9" name="Прямоугольник 8">
            <a:extLst>
              <a:ext uri="{FF2B5EF4-FFF2-40B4-BE49-F238E27FC236}">
                <a16:creationId xmlns:a16="http://schemas.microsoft.com/office/drawing/2014/main" id="{500CFD5C-C325-505E-E782-1A7C86EF0BB5}"/>
              </a:ext>
            </a:extLst>
          </p:cNvPr>
          <p:cNvSpPr/>
          <p:nvPr/>
        </p:nvSpPr>
        <p:spPr>
          <a:xfrm flipH="1">
            <a:off x="536218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A394CED2-7B6A-EBA6-B8EC-A3549127DE4C}"/>
              </a:ext>
            </a:extLst>
          </p:cNvPr>
          <p:cNvSpPr/>
          <p:nvPr/>
        </p:nvSpPr>
        <p:spPr>
          <a:xfrm>
            <a:off x="189274" y="425779"/>
            <a:ext cx="789138" cy="584774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Блок-схема: узел 10">
            <a:extLst>
              <a:ext uri="{FF2B5EF4-FFF2-40B4-BE49-F238E27FC236}">
                <a16:creationId xmlns:a16="http://schemas.microsoft.com/office/drawing/2014/main" id="{8C577866-D9E7-719A-404F-7F736FC03F06}"/>
              </a:ext>
            </a:extLst>
          </p:cNvPr>
          <p:cNvSpPr/>
          <p:nvPr/>
        </p:nvSpPr>
        <p:spPr>
          <a:xfrm>
            <a:off x="345391" y="1436332"/>
            <a:ext cx="476904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24A823B-7FD5-C523-168A-313D47A7D77D}"/>
              </a:ext>
            </a:extLst>
          </p:cNvPr>
          <p:cNvSpPr txBox="1"/>
          <p:nvPr/>
        </p:nvSpPr>
        <p:spPr>
          <a:xfrm>
            <a:off x="1132513" y="487333"/>
            <a:ext cx="40938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Гранты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20F699CB-C616-3873-1148-50F104EF9A0A}"/>
              </a:ext>
            </a:extLst>
          </p:cNvPr>
          <p:cNvSpPr txBox="1"/>
          <p:nvPr/>
        </p:nvSpPr>
        <p:spPr>
          <a:xfrm>
            <a:off x="1132513" y="1370312"/>
            <a:ext cx="890683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spcBef>
                <a:spcPts val="800"/>
              </a:spcBef>
              <a:spcAft>
                <a:spcPts val="1000"/>
              </a:spcAft>
              <a:buNone/>
            </a:pPr>
            <a:r>
              <a:rPr lang="ru-RU" sz="2800" b="1" u="sng" dirty="0">
                <a:latin typeface="Arial Narrow" panose="020B0606020202030204" pitchFamily="34" charset="0"/>
              </a:rPr>
              <a:t>Монографии и сборники документов, изданные по грантам</a:t>
            </a: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71EFA64-408F-79FF-DF7D-0DC3B16E63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642" y="1990725"/>
            <a:ext cx="3358040" cy="461806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6EF535EB-A1A8-A1E3-C460-F43F23E51207}"/>
              </a:ext>
            </a:extLst>
          </p:cNvPr>
          <p:cNvSpPr txBox="1"/>
          <p:nvPr/>
        </p:nvSpPr>
        <p:spPr>
          <a:xfrm>
            <a:off x="8456568" y="3210143"/>
            <a:ext cx="3494847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Грант РНФ </a:t>
            </a:r>
            <a:r>
              <a:rPr lang="ru-RU" sz="1800" dirty="0">
                <a:latin typeface="Arial Narrow" panose="020B0606020202030204" pitchFamily="34" charset="0"/>
              </a:rPr>
              <a:t>№ 19-78-10095 «Индустриальная идентичность территорий России: уральские региональные сообщества и дискурс об Урале в культуре XVIII–XX вв.», 2019–2021 гг.</a:t>
            </a:r>
            <a:endParaRPr lang="ru-RU" dirty="0"/>
          </a:p>
        </p:txBody>
      </p:sp>
      <p:pic>
        <p:nvPicPr>
          <p:cNvPr id="23" name="Рисунок 22">
            <a:extLst>
              <a:ext uri="{FF2B5EF4-FFF2-40B4-BE49-F238E27FC236}">
                <a16:creationId xmlns:a16="http://schemas.microsoft.com/office/drawing/2014/main" id="{35174418-0964-16E4-F8C3-4B804AF5CF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1041" y="1990725"/>
            <a:ext cx="3468478" cy="4618068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0537992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F6B0C13F-FF44-801F-5972-4408D7AE83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065" y="1152525"/>
            <a:ext cx="5225094" cy="3532807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CBC082D-F89A-796D-B5FA-FA81A00A7A5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7035" y="307782"/>
            <a:ext cx="5515030" cy="3694228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5C1B46A-E0CE-2B0E-1FFA-BF1F5986B5A9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47900" y="3092815"/>
            <a:ext cx="4661483" cy="3418159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C77044A1-2636-659C-668D-C39E8C850CB2}"/>
              </a:ext>
            </a:extLst>
          </p:cNvPr>
          <p:cNvSpPr txBox="1"/>
          <p:nvPr/>
        </p:nvSpPr>
        <p:spPr>
          <a:xfrm>
            <a:off x="7303853" y="4977086"/>
            <a:ext cx="41015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Грант РНФ </a:t>
            </a:r>
            <a:r>
              <a:rPr lang="ru-RU" sz="1800" dirty="0">
                <a:latin typeface="Arial Narrow" panose="020B0606020202030204" pitchFamily="34" charset="0"/>
              </a:rPr>
              <a:t>№ 19-18-00221 «Эго-документы: межисточниковые диалоги о России первой половины XX в. в историко-литературном </a:t>
            </a:r>
          </a:p>
          <a:p>
            <a:r>
              <a:rPr lang="ru-RU" sz="1800" dirty="0">
                <a:latin typeface="Arial Narrow" panose="020B0606020202030204" pitchFamily="34" charset="0"/>
              </a:rPr>
              <a:t>контексте», 2019–2021 гг.</a:t>
            </a:r>
            <a:endParaRPr lang="ru-RU" dirty="0"/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id="{5958A96B-297C-8235-5B8E-F07ECEE21CAD}"/>
              </a:ext>
            </a:extLst>
          </p:cNvPr>
          <p:cNvSpPr/>
          <p:nvPr/>
        </p:nvSpPr>
        <p:spPr>
          <a:xfrm flipH="1">
            <a:off x="536218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Блок-схема: узел 15">
            <a:extLst>
              <a:ext uri="{FF2B5EF4-FFF2-40B4-BE49-F238E27FC236}">
                <a16:creationId xmlns:a16="http://schemas.microsoft.com/office/drawing/2014/main" id="{F9E15305-9CC7-0604-3D41-1D7A9EA072AE}"/>
              </a:ext>
            </a:extLst>
          </p:cNvPr>
          <p:cNvSpPr/>
          <p:nvPr/>
        </p:nvSpPr>
        <p:spPr>
          <a:xfrm>
            <a:off x="345391" y="307782"/>
            <a:ext cx="476904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0E65CC9-553C-9BA6-28C6-7FF13CDAD8D3}"/>
              </a:ext>
            </a:extLst>
          </p:cNvPr>
          <p:cNvSpPr txBox="1"/>
          <p:nvPr/>
        </p:nvSpPr>
        <p:spPr>
          <a:xfrm>
            <a:off x="6410325" y="226982"/>
            <a:ext cx="6096000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algn="ctr">
              <a:buNone/>
            </a:pPr>
            <a:r>
              <a:rPr lang="ru-RU" sz="2400" b="1" u="sng" dirty="0">
                <a:latin typeface="Arial Narrow" panose="020B0606020202030204" pitchFamily="34" charset="0"/>
              </a:rPr>
              <a:t>Монографии и сборники документов, </a:t>
            </a:r>
          </a:p>
          <a:p>
            <a:pPr marL="0" indent="0" algn="ctr">
              <a:buNone/>
            </a:pPr>
            <a:r>
              <a:rPr lang="ru-RU" sz="2400" b="1" u="sng" dirty="0">
                <a:latin typeface="Arial Narrow" panose="020B0606020202030204" pitchFamily="34" charset="0"/>
              </a:rPr>
              <a:t>изданные по грантам</a:t>
            </a:r>
          </a:p>
        </p:txBody>
      </p:sp>
    </p:spTree>
    <p:extLst>
      <p:ext uri="{BB962C8B-B14F-4D97-AF65-F5344CB8AC3E}">
        <p14:creationId xmlns:p14="http://schemas.microsoft.com/office/powerpoint/2010/main" val="326917700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8529" y="858410"/>
            <a:ext cx="10399335" cy="5007429"/>
          </a:xfrm>
          <a:pattFill prst="lgConfetti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spcBef>
                <a:spcPts val="1200"/>
              </a:spcBef>
              <a:buNone/>
            </a:pPr>
            <a:r>
              <a:rPr lang="ru-RU" sz="2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Гранты …</a:t>
            </a:r>
          </a:p>
          <a:p>
            <a:pPr marL="0" indent="0">
              <a:spcBef>
                <a:spcPts val="1800"/>
              </a:spcBef>
              <a:spcAft>
                <a:spcPts val="1200"/>
              </a:spcAft>
              <a:buNone/>
            </a:pPr>
            <a:r>
              <a:rPr lang="ru-RU" sz="2800" b="1" u="sng" dirty="0">
                <a:latin typeface="Arial Narrow" panose="020B0606020202030204" pitchFamily="34" charset="0"/>
              </a:rPr>
              <a:t>Научно-организационная деятельность</a:t>
            </a:r>
            <a:r>
              <a:rPr lang="ru-RU" sz="2800" u="sng" dirty="0">
                <a:latin typeface="Arial Narrow" panose="020B0606020202030204" pitchFamily="34" charset="0"/>
              </a:rPr>
              <a:t> </a:t>
            </a:r>
          </a:p>
          <a:p>
            <a:pPr marL="514350" indent="-514350" algn="ctr">
              <a:spcBef>
                <a:spcPts val="0"/>
              </a:spcBef>
              <a:spcAft>
                <a:spcPts val="1200"/>
              </a:spcAft>
              <a:buAutoNum type="arabicPeriod"/>
            </a:pPr>
            <a:r>
              <a:rPr lang="ru-RU" sz="2800" dirty="0">
                <a:latin typeface="Arial Narrow" panose="020B0606020202030204" pitchFamily="34" charset="0"/>
              </a:rPr>
              <a:t>Всероссийская конференция «Образы индустриального Урала», Екатеринбург, 16 апреля 2021 г.</a:t>
            </a:r>
          </a:p>
          <a:p>
            <a:pPr marL="0" indent="0">
              <a:spcBef>
                <a:spcPts val="2800"/>
              </a:spcBef>
              <a:buNone/>
            </a:pPr>
            <a:endParaRPr lang="ru-RU" sz="2800" dirty="0"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DEF5BE-12C8-FA1D-A441-323043A1CF98}"/>
              </a:ext>
            </a:extLst>
          </p:cNvPr>
          <p:cNvSpPr/>
          <p:nvPr/>
        </p:nvSpPr>
        <p:spPr>
          <a:xfrm flipH="1">
            <a:off x="50085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BAB1B6D-2547-3A53-46E0-C27C8E158CBA}"/>
              </a:ext>
            </a:extLst>
          </p:cNvPr>
          <p:cNvSpPr/>
          <p:nvPr/>
        </p:nvSpPr>
        <p:spPr>
          <a:xfrm>
            <a:off x="159391" y="70249"/>
            <a:ext cx="789138" cy="584774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5C04E0-A452-857F-98D6-D4F365684EE1}"/>
              </a:ext>
            </a:extLst>
          </p:cNvPr>
          <p:cNvSpPr txBox="1"/>
          <p:nvPr/>
        </p:nvSpPr>
        <p:spPr>
          <a:xfrm>
            <a:off x="948529" y="137667"/>
            <a:ext cx="3213896" cy="523220"/>
          </a:xfrm>
          <a:prstGeom prst="rect">
            <a:avLst/>
          </a:prstGeom>
          <a:pattFill prst="lgConfetti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 </a:t>
            </a:r>
            <a:r>
              <a:rPr lang="ru-RU" sz="28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госзадания</a:t>
            </a:r>
            <a:r>
              <a:rPr lang="ru-RU" sz="28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 …</a:t>
            </a:r>
          </a:p>
        </p:txBody>
      </p:sp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5EC97C6A-1F3D-B889-AC96-30A456179473}"/>
              </a:ext>
            </a:extLst>
          </p:cNvPr>
          <p:cNvSpPr/>
          <p:nvPr/>
        </p:nvSpPr>
        <p:spPr>
          <a:xfrm>
            <a:off x="159391" y="760440"/>
            <a:ext cx="789138" cy="584774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56F72A07-D92E-CD75-58A4-3B42A51BCEA6}"/>
              </a:ext>
            </a:extLst>
          </p:cNvPr>
          <p:cNvSpPr/>
          <p:nvPr/>
        </p:nvSpPr>
        <p:spPr>
          <a:xfrm>
            <a:off x="159391" y="1456495"/>
            <a:ext cx="789138" cy="584774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8196" name="Picture 4">
            <a:extLst>
              <a:ext uri="{FF2B5EF4-FFF2-40B4-BE49-F238E27FC236}">
                <a16:creationId xmlns:a16="http://schemas.microsoft.com/office/drawing/2014/main" id="{17BF2D4C-121A-E0C1-E280-7132CC44D0C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6" y="3292514"/>
            <a:ext cx="7524750" cy="3104223"/>
          </a:xfrm>
          <a:prstGeom prst="rect">
            <a:avLst/>
          </a:prstGeom>
          <a:noFill/>
          <a:ln w="12700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688506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3046" y="257175"/>
            <a:ext cx="11001375" cy="5486400"/>
          </a:xfrm>
          <a:pattFill prst="lgConfetti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2400" b="1" u="sng" dirty="0">
                <a:latin typeface="Arial Narrow" panose="020B0606020202030204" pitchFamily="34" charset="0"/>
              </a:rPr>
              <a:t>Научно-организационная </a:t>
            </a:r>
            <a:r>
              <a:rPr lang="ru-RU" sz="2200" b="1" u="sng" dirty="0">
                <a:latin typeface="Arial Narrow" panose="020B0606020202030204" pitchFamily="34" charset="0"/>
              </a:rPr>
              <a:t>деятельность</a:t>
            </a:r>
            <a:r>
              <a:rPr lang="ru-RU" sz="2200" u="sng" dirty="0">
                <a:latin typeface="Arial Narrow" panose="020B0606020202030204" pitchFamily="34" charset="0"/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dirty="0">
                <a:solidFill>
                  <a:schemeClr val="accent2"/>
                </a:solidFill>
                <a:latin typeface="Arial Narrow" panose="020B0606020202030204" pitchFamily="34" charset="0"/>
              </a:rPr>
              <a:t>2. </a:t>
            </a:r>
            <a:r>
              <a:rPr lang="ru-RU" sz="2200" dirty="0">
                <a:latin typeface="Arial Narrow" panose="020B0606020202030204" pitchFamily="34" charset="0"/>
              </a:rPr>
              <a:t>Научная конференция «Эго-документы: межисточниковые диалоги о России первой половины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200" dirty="0">
                <a:latin typeface="Arial Narrow" panose="020B0606020202030204" pitchFamily="34" charset="0"/>
              </a:rPr>
              <a:t> ХХ в. в историко-литературном контексте», 14–17 сентября 2021 г.</a:t>
            </a:r>
          </a:p>
          <a:p>
            <a:pPr marL="0" indent="0" algn="r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DEF5BE-12C8-FA1D-A441-323043A1CF98}"/>
              </a:ext>
            </a:extLst>
          </p:cNvPr>
          <p:cNvSpPr/>
          <p:nvPr/>
        </p:nvSpPr>
        <p:spPr>
          <a:xfrm flipH="1">
            <a:off x="50085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A790E37-3B24-402B-B2C3-8D584193A8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900" y="1320706"/>
            <a:ext cx="7631510" cy="5416597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0865185A-C8CC-51DC-939F-7CA2D305143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19" y="1496814"/>
            <a:ext cx="2669564" cy="2532190"/>
          </a:xfrm>
          <a:prstGeom prst="rect">
            <a:avLst/>
          </a:prstGeom>
          <a:ln w="9525">
            <a:solidFill>
              <a:schemeClr val="tx1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9CC1246-9FA4-DBEF-6892-BD6F3D15E0D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6120" y="3825214"/>
            <a:ext cx="2112143" cy="2775611"/>
          </a:xfrm>
          <a:prstGeom prst="rect">
            <a:avLst/>
          </a:prstGeom>
          <a:ln w="9525">
            <a:solidFill>
              <a:schemeClr val="tx1"/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Блок-схема: узел 13">
            <a:extLst>
              <a:ext uri="{FF2B5EF4-FFF2-40B4-BE49-F238E27FC236}">
                <a16:creationId xmlns:a16="http://schemas.microsoft.com/office/drawing/2014/main" id="{BA124ADF-2C00-2DD6-7851-73E2FAD7E95B}"/>
              </a:ext>
            </a:extLst>
          </p:cNvPr>
          <p:cNvSpPr/>
          <p:nvPr/>
        </p:nvSpPr>
        <p:spPr>
          <a:xfrm>
            <a:off x="169858" y="138043"/>
            <a:ext cx="757238" cy="644753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701174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43047" y="247650"/>
            <a:ext cx="11006858" cy="6400800"/>
          </a:xfrm>
          <a:pattFill prst="lgConfetti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None/>
            </a:pPr>
            <a:r>
              <a:rPr lang="ru-RU" sz="2800" b="1" u="sng" dirty="0">
                <a:latin typeface="Arial Narrow" panose="020B0606020202030204" pitchFamily="34" charset="0"/>
              </a:rPr>
              <a:t>Научно-организационная деятельность</a:t>
            </a:r>
            <a:r>
              <a:rPr lang="ru-RU" sz="2800" u="sng" dirty="0">
                <a:latin typeface="Arial Narrow" panose="020B0606020202030204" pitchFamily="34" charset="0"/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>
                <a:solidFill>
                  <a:schemeClr val="accent2"/>
                </a:solidFill>
                <a:latin typeface="Arial Narrow" panose="020B0606020202030204" pitchFamily="34" charset="0"/>
              </a:rPr>
              <a:t>3.</a:t>
            </a:r>
            <a:r>
              <a:rPr lang="ru-RU" sz="2800" dirty="0">
                <a:latin typeface="Arial Narrow" panose="020B0606020202030204" pitchFamily="34" charset="0"/>
              </a:rPr>
              <a:t> Международный кинофестиваль аудиовизуальной антропологии </a:t>
            </a:r>
          </a:p>
          <a:p>
            <a:pPr marL="0" indent="0" algn="ctr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2800" dirty="0">
                <a:latin typeface="Arial Narrow" panose="020B0606020202030204" pitchFamily="34" charset="0"/>
              </a:rPr>
              <a:t>«Дни этнографического кино»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ru-RU" sz="2800" dirty="0">
                <a:solidFill>
                  <a:schemeClr val="accent2"/>
                </a:solidFill>
                <a:latin typeface="Arial Narrow" panose="020B0606020202030204" pitchFamily="34" charset="0"/>
              </a:rPr>
              <a:t>4. </a:t>
            </a:r>
            <a:r>
              <a:rPr lang="ru-RU" sz="2800" dirty="0">
                <a:latin typeface="Arial Narrow" panose="020B0606020202030204" pitchFamily="34" charset="0"/>
              </a:rPr>
              <a:t>Международный фестиваль документального кино </a:t>
            </a:r>
            <a:r>
              <a:rPr lang="ru-RU" sz="2800" dirty="0" err="1">
                <a:latin typeface="Arial Narrow" panose="020B0606020202030204" pitchFamily="34" charset="0"/>
              </a:rPr>
              <a:t>Doker</a:t>
            </a:r>
            <a:endParaRPr lang="ru-RU" sz="2800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ru-RU" sz="2800" dirty="0">
              <a:latin typeface="Arial Narrow" panose="020B0606020202030204" pitchFamily="34" charset="0"/>
            </a:endParaRPr>
          </a:p>
          <a:p>
            <a:pPr marL="0" indent="0">
              <a:spcBef>
                <a:spcPts val="2800"/>
              </a:spcBef>
              <a:buNone/>
            </a:pPr>
            <a:endParaRPr lang="ru-RU" sz="2800" dirty="0"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DEF5BE-12C8-FA1D-A441-323043A1CF98}"/>
              </a:ext>
            </a:extLst>
          </p:cNvPr>
          <p:cNvSpPr/>
          <p:nvPr/>
        </p:nvSpPr>
        <p:spPr>
          <a:xfrm flipH="1">
            <a:off x="50085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440F0FFC-FFCD-3DCD-2DC4-71C27632C4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91107" y="3256213"/>
            <a:ext cx="4500360" cy="253365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860021D9-3D71-CDD9-7B7A-11FA6565EB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4030" y="2572094"/>
            <a:ext cx="2743072" cy="383979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8" name="Рисунок 6">
            <a:extLst>
              <a:ext uri="{FF2B5EF4-FFF2-40B4-BE49-F238E27FC236}">
                <a16:creationId xmlns:a16="http://schemas.microsoft.com/office/drawing/2014/main" id="{2467020D-2301-2C1E-ED6E-4AB9891E4C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046" y="2876007"/>
            <a:ext cx="2576512" cy="308451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44874D34-66E0-4FD7-380E-DFBF13E875FB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32249" y="2397509"/>
            <a:ext cx="3517656" cy="4188964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6" name="Блок-схема: узел 15">
            <a:extLst>
              <a:ext uri="{FF2B5EF4-FFF2-40B4-BE49-F238E27FC236}">
                <a16:creationId xmlns:a16="http://schemas.microsoft.com/office/drawing/2014/main" id="{F2D10137-7EDE-649F-143F-BA4A3EDA40F4}"/>
              </a:ext>
            </a:extLst>
          </p:cNvPr>
          <p:cNvSpPr/>
          <p:nvPr/>
        </p:nvSpPr>
        <p:spPr>
          <a:xfrm>
            <a:off x="169858" y="138043"/>
            <a:ext cx="757238" cy="644753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277252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67991" y="175666"/>
            <a:ext cx="11006858" cy="6400800"/>
          </a:xfrm>
          <a:pattFill prst="lgConfetti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spcBef>
                <a:spcPts val="2400"/>
              </a:spcBef>
              <a:buNone/>
            </a:pPr>
            <a:r>
              <a:rPr lang="en-GB" sz="2800" b="1" dirty="0">
                <a:latin typeface="Arial Narrow" panose="020B0606020202030204" pitchFamily="34" charset="0"/>
              </a:rPr>
              <a:t>    </a:t>
            </a:r>
            <a:r>
              <a:rPr lang="ru-RU" sz="2800" b="1" u="sng" dirty="0">
                <a:latin typeface="Arial Narrow" panose="020B0606020202030204" pitchFamily="34" charset="0"/>
              </a:rPr>
              <a:t>Научно-организационная деятельность</a:t>
            </a:r>
            <a:r>
              <a:rPr lang="ru-RU" sz="2800" u="sng" dirty="0">
                <a:latin typeface="Arial Narrow" panose="020B0606020202030204" pitchFamily="34" charset="0"/>
              </a:rPr>
              <a:t> </a:t>
            </a:r>
          </a:p>
          <a:p>
            <a:pPr marL="0" indent="0" algn="ctr">
              <a:spcBef>
                <a:spcPts val="0"/>
              </a:spcBef>
              <a:buNone/>
            </a:pPr>
            <a:r>
              <a:rPr lang="en-GB" sz="2800" dirty="0">
                <a:solidFill>
                  <a:schemeClr val="accent2"/>
                </a:solidFill>
                <a:latin typeface="Arial Narrow" panose="020B0606020202030204" pitchFamily="34" charset="0"/>
              </a:rPr>
              <a:t>			</a:t>
            </a:r>
            <a:r>
              <a:rPr lang="ru-RU" sz="2800" dirty="0">
                <a:solidFill>
                  <a:schemeClr val="accent2"/>
                </a:solidFill>
                <a:latin typeface="Arial Narrow" panose="020B0606020202030204" pitchFamily="34" charset="0"/>
              </a:rPr>
              <a:t>5.</a:t>
            </a:r>
            <a:r>
              <a:rPr lang="ru-RU" sz="2800" dirty="0">
                <a:latin typeface="Arial Narrow" panose="020B0606020202030204" pitchFamily="34" charset="0"/>
              </a:rPr>
              <a:t> Открытый научно-методологический семинар ЛМГИ</a:t>
            </a: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endParaRPr lang="ru-RU" sz="2800" dirty="0">
              <a:latin typeface="Arial Narrow" panose="020B0606020202030204" pitchFamily="34" charset="0"/>
            </a:endParaRPr>
          </a:p>
          <a:p>
            <a:pPr marL="0" indent="0">
              <a:spcBef>
                <a:spcPts val="2800"/>
              </a:spcBef>
              <a:buNone/>
            </a:pPr>
            <a:endParaRPr lang="ru-RU" sz="2800" dirty="0">
              <a:latin typeface="Arial Narrow" panose="020B0606020202030204" pitchFamily="34" charset="0"/>
            </a:endParaRPr>
          </a:p>
          <a:p>
            <a:pPr marL="0" indent="0" algn="r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DEF5BE-12C8-FA1D-A441-323043A1CF98}"/>
              </a:ext>
            </a:extLst>
          </p:cNvPr>
          <p:cNvSpPr/>
          <p:nvPr/>
        </p:nvSpPr>
        <p:spPr>
          <a:xfrm flipH="1">
            <a:off x="50085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A09462F-BF87-FB38-AFB1-ECC46B6B79A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991" y="3382249"/>
            <a:ext cx="4621684" cy="3266201"/>
          </a:xfrm>
          <a:prstGeom prst="rect">
            <a:avLst/>
          </a:prstGeom>
          <a:ln w="6350">
            <a:solidFill>
              <a:schemeClr val="tx1"/>
            </a:solidFill>
          </a:ln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D7DFC32-0BF8-D337-3915-B250975D4E0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3164" y="1140305"/>
            <a:ext cx="5112595" cy="243709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340D6BEA-2DEB-FD52-B5EE-C4E11E5E11E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50815" y="1172335"/>
            <a:ext cx="3399090" cy="4810125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2758288D-A931-CA21-9150-FBCA43DBC0E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60370" y="3772100"/>
            <a:ext cx="4044446" cy="2628712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  <p:sp>
        <p:nvSpPr>
          <p:cNvPr id="18" name="Блок-схема: узел 17">
            <a:extLst>
              <a:ext uri="{FF2B5EF4-FFF2-40B4-BE49-F238E27FC236}">
                <a16:creationId xmlns:a16="http://schemas.microsoft.com/office/drawing/2014/main" id="{8A7A03EB-CE36-506F-9B70-E0983A0A8B83}"/>
              </a:ext>
            </a:extLst>
          </p:cNvPr>
          <p:cNvSpPr/>
          <p:nvPr/>
        </p:nvSpPr>
        <p:spPr>
          <a:xfrm>
            <a:off x="169858" y="103682"/>
            <a:ext cx="757238" cy="644753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78369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28699" y="281152"/>
            <a:ext cx="6086475" cy="6295696"/>
          </a:xfrm>
        </p:spPr>
        <p:txBody>
          <a:bodyPr anchor="ctr">
            <a:normAutofit/>
          </a:bodyPr>
          <a:lstStyle/>
          <a:p>
            <a:pPr marL="0" indent="0" hangingPunct="0">
              <a:spcBef>
                <a:spcPts val="0"/>
              </a:spcBef>
              <a:buNone/>
            </a:pPr>
            <a:r>
              <a:rPr lang="ru-RU" sz="2800" b="1" u="sng" dirty="0">
                <a:solidFill>
                  <a:schemeClr val="tx1"/>
                </a:solidFill>
                <a:latin typeface="Arial Narrow" panose="020B0606020202030204" pitchFamily="34" charset="0"/>
              </a:rPr>
              <a:t>ЛМГИ </a:t>
            </a:r>
            <a:r>
              <a:rPr lang="ru-RU" sz="2800" b="1" u="sng" dirty="0" err="1">
                <a:solidFill>
                  <a:schemeClr val="tx1"/>
                </a:solidFill>
                <a:latin typeface="Arial Narrow" panose="020B0606020202030204" pitchFamily="34" charset="0"/>
              </a:rPr>
              <a:t>ИИиА</a:t>
            </a:r>
            <a:r>
              <a:rPr lang="ru-RU" sz="2800" b="1" u="sng" dirty="0">
                <a:solidFill>
                  <a:schemeClr val="tx1"/>
                </a:solidFill>
                <a:latin typeface="Arial Narrow" panose="020B0606020202030204" pitchFamily="34" charset="0"/>
              </a:rPr>
              <a:t> </a:t>
            </a:r>
            <a:r>
              <a:rPr lang="ru-RU" sz="2800" b="1" u="sng" dirty="0" err="1">
                <a:solidFill>
                  <a:schemeClr val="tx1"/>
                </a:solidFill>
                <a:latin typeface="Arial Narrow" panose="020B0606020202030204" pitchFamily="34" charset="0"/>
              </a:rPr>
              <a:t>УрО</a:t>
            </a:r>
            <a:r>
              <a:rPr lang="ru-RU" sz="2800" b="1" u="sng" dirty="0">
                <a:solidFill>
                  <a:schemeClr val="tx1"/>
                </a:solidFill>
                <a:latin typeface="Arial Narrow" panose="020B0606020202030204" pitchFamily="34" charset="0"/>
              </a:rPr>
              <a:t> РАН В ЦИФРАХ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800" b="1" u="sng" dirty="0">
                <a:solidFill>
                  <a:schemeClr val="tx1"/>
                </a:solidFill>
                <a:latin typeface="Arial Narrow" panose="020B0606020202030204" pitchFamily="34" charset="0"/>
              </a:rPr>
              <a:t>(2019–2022):</a:t>
            </a:r>
          </a:p>
          <a:p>
            <a:pPr marL="0" indent="0" algn="just" hangingPunct="0">
              <a:buNone/>
            </a:pPr>
            <a:r>
              <a:rPr lang="ru-RU" sz="2800" dirty="0">
                <a:latin typeface="Arial Narrow" panose="020B0606020202030204" pitchFamily="34" charset="0"/>
              </a:rPr>
              <a:t>– 2 кандидатские диссертации;</a:t>
            </a:r>
          </a:p>
          <a:p>
            <a:pPr marL="0" indent="0" algn="just" hangingPunct="0">
              <a:buNone/>
            </a:pPr>
            <a:r>
              <a:rPr lang="ru-RU" sz="2800" dirty="0"/>
              <a:t>– </a:t>
            </a:r>
            <a:r>
              <a:rPr lang="ru-RU" sz="2800" dirty="0">
                <a:latin typeface="Arial Narrow" panose="020B0606020202030204" pitchFamily="34" charset="0"/>
              </a:rPr>
              <a:t>3 монографии и главы в 4 монографиях;</a:t>
            </a:r>
          </a:p>
          <a:p>
            <a:pPr marL="0" indent="0" algn="just" hangingPunct="0">
              <a:buNone/>
            </a:pPr>
            <a:r>
              <a:rPr lang="ru-RU" sz="2800" dirty="0">
                <a:latin typeface="Arial Narrow" panose="020B0606020202030204" pitchFamily="34" charset="0"/>
              </a:rPr>
              <a:t>– 3 сборника документов;</a:t>
            </a:r>
          </a:p>
          <a:p>
            <a:pPr marL="0" indent="0" hangingPunct="0">
              <a:buNone/>
            </a:pPr>
            <a:r>
              <a:rPr lang="ru-RU" sz="2800" dirty="0">
                <a:latin typeface="Arial Narrow" panose="020B0606020202030204" pitchFamily="34" charset="0"/>
              </a:rPr>
              <a:t>– 73 публикации в высокорейтинговых изданиях (</a:t>
            </a:r>
            <a:r>
              <a:rPr lang="en-US" sz="2800" dirty="0">
                <a:latin typeface="Arial Narrow" panose="020B0606020202030204" pitchFamily="34" charset="0"/>
              </a:rPr>
              <a:t>WOS</a:t>
            </a:r>
            <a:r>
              <a:rPr lang="ru-RU" sz="2800" dirty="0">
                <a:latin typeface="Arial Narrow" panose="020B0606020202030204" pitchFamily="34" charset="0"/>
              </a:rPr>
              <a:t>, </a:t>
            </a:r>
            <a:r>
              <a:rPr lang="en-US" sz="2800" dirty="0">
                <a:latin typeface="Arial Narrow" panose="020B0606020202030204" pitchFamily="34" charset="0"/>
              </a:rPr>
              <a:t>Scopus</a:t>
            </a:r>
            <a:r>
              <a:rPr lang="ru-RU" sz="2800" dirty="0">
                <a:latin typeface="Arial Narrow" panose="020B0606020202030204" pitchFamily="34" charset="0"/>
              </a:rPr>
              <a:t>, ядро РИНЦ);</a:t>
            </a:r>
          </a:p>
          <a:p>
            <a:pPr marL="0" indent="0" hangingPunct="0">
              <a:buNone/>
            </a:pPr>
            <a:r>
              <a:rPr lang="ru-RU" sz="2800" dirty="0">
                <a:latin typeface="Arial Narrow" panose="020B0606020202030204" pitchFamily="34" charset="0"/>
              </a:rPr>
              <a:t>– 18 публикаций в изданиях из перечня ВАКа РФ;</a:t>
            </a:r>
          </a:p>
          <a:p>
            <a:pPr marL="0" indent="0" hangingPunct="0">
              <a:buNone/>
            </a:pPr>
            <a:r>
              <a:rPr lang="ru-RU" sz="2800" dirty="0">
                <a:latin typeface="Arial Narrow" panose="020B0606020202030204" pitchFamily="34" charset="0"/>
              </a:rPr>
              <a:t>– порядка 125 докладов, выступлений и сообщений на различных научных форумах.</a:t>
            </a: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C364C09-4D84-1CE6-6FD9-94A870ECA1C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15175" y="518013"/>
            <a:ext cx="4865938" cy="4587387"/>
          </a:xfrm>
          <a:prstGeom prst="rect">
            <a:avLst/>
          </a:prstGeom>
          <a:ln w="19050">
            <a:solidFill>
              <a:schemeClr val="tx1"/>
            </a:solidFill>
          </a:ln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37CA7FB-F7F8-2255-BB99-54CE77B7A148}"/>
              </a:ext>
            </a:extLst>
          </p:cNvPr>
          <p:cNvSpPr txBox="1"/>
          <p:nvPr/>
        </p:nvSpPr>
        <p:spPr>
          <a:xfrm>
            <a:off x="7029451" y="5226761"/>
            <a:ext cx="5038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>
                <a:latin typeface="Arial Narrow" panose="020B0606020202030204" pitchFamily="34" charset="0"/>
              </a:rPr>
              <a:t>Сотрудники Лаборатории на </a:t>
            </a:r>
          </a:p>
          <a:p>
            <a:pPr algn="ctr"/>
            <a:r>
              <a:rPr lang="ru-RU" sz="2400" dirty="0">
                <a:latin typeface="Arial Narrow" panose="020B0606020202030204" pitchFamily="34" charset="0"/>
              </a:rPr>
              <a:t>XIII Конгрессе этнологов и антропологов России, Казань, июль 2019 г.</a:t>
            </a: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6311960-534F-B03F-75E1-6AE98CABD94C}"/>
              </a:ext>
            </a:extLst>
          </p:cNvPr>
          <p:cNvSpPr/>
          <p:nvPr/>
        </p:nvSpPr>
        <p:spPr>
          <a:xfrm flipH="1">
            <a:off x="50085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904579C9-A713-4152-3DB4-F57DAA5BBF4B}"/>
              </a:ext>
            </a:extLst>
          </p:cNvPr>
          <p:cNvSpPr/>
          <p:nvPr/>
        </p:nvSpPr>
        <p:spPr>
          <a:xfrm>
            <a:off x="169858" y="414880"/>
            <a:ext cx="757238" cy="644753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20137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77756" y="614494"/>
            <a:ext cx="10486239" cy="6190954"/>
          </a:xfrm>
        </p:spPr>
        <p:txBody>
          <a:bodyPr anchor="ctr">
            <a:normAutofit/>
          </a:bodyPr>
          <a:lstStyle/>
          <a:p>
            <a:pPr marL="0" indent="0" hangingPunc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2600" b="1" u="sng" cap="all" dirty="0">
                <a:solidFill>
                  <a:schemeClr val="tx1"/>
                </a:solidFill>
                <a:latin typeface="Arial Narrow" panose="020B0606020202030204" pitchFamily="34" charset="0"/>
              </a:rPr>
              <a:t>Перспективы </a:t>
            </a:r>
            <a:r>
              <a:rPr lang="ru-RU" sz="2600" b="1" u="sng" dirty="0">
                <a:solidFill>
                  <a:schemeClr val="tx1"/>
                </a:solidFill>
                <a:latin typeface="Arial Narrow" panose="020B0606020202030204" pitchFamily="34" charset="0"/>
              </a:rPr>
              <a:t>(2024–2028):</a:t>
            </a:r>
          </a:p>
          <a:p>
            <a:pPr marL="0" indent="0" hangingPunct="0">
              <a:spcBef>
                <a:spcPts val="0"/>
              </a:spcBef>
              <a:buNone/>
            </a:pPr>
            <a:endParaRPr lang="ru-RU" sz="2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0" indent="0" hangingPunct="0">
              <a:spcBef>
                <a:spcPts val="0"/>
              </a:spcBef>
              <a:buNone/>
            </a:pPr>
            <a:endParaRPr lang="ru-RU" sz="2600" b="1" u="sng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600" b="1" u="sng" dirty="0">
                <a:solidFill>
                  <a:schemeClr val="tx1"/>
                </a:solidFill>
                <a:latin typeface="Arial Narrow" panose="020B0606020202030204" pitchFamily="34" charset="0"/>
              </a:rPr>
              <a:t>Тема: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600" b="1" dirty="0">
                <a:solidFill>
                  <a:schemeClr val="tx1"/>
                </a:solidFill>
                <a:latin typeface="Arial Narrow" panose="020B0606020202030204" pitchFamily="34" charset="0"/>
              </a:rPr>
              <a:t>Пространственно-средовые объективации исторического процесса: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600" b="1" dirty="0">
                <a:solidFill>
                  <a:schemeClr val="tx1"/>
                </a:solidFill>
                <a:latin typeface="Arial Narrow" panose="020B0606020202030204" pitchFamily="34" charset="0"/>
              </a:rPr>
              <a:t>опыт реконструкции и деконструкции</a:t>
            </a:r>
          </a:p>
          <a:p>
            <a:pPr marL="0" indent="0" hangingPunct="0">
              <a:spcBef>
                <a:spcPts val="0"/>
              </a:spcBef>
              <a:buNone/>
            </a:pPr>
            <a:endParaRPr lang="ru-RU" sz="2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600" b="1" u="sng" dirty="0">
                <a:solidFill>
                  <a:schemeClr val="tx1"/>
                </a:solidFill>
                <a:latin typeface="Arial Narrow" panose="020B0606020202030204" pitchFamily="34" charset="0"/>
              </a:rPr>
              <a:t>Цель: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600" b="1" dirty="0">
                <a:solidFill>
                  <a:schemeClr val="tx1"/>
                </a:solidFill>
                <a:latin typeface="Arial Narrow" panose="020B0606020202030204" pitchFamily="34" charset="0"/>
              </a:rPr>
              <a:t>Изучение исторического процесса как непрекращающегося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600" b="1" dirty="0">
                <a:solidFill>
                  <a:schemeClr val="tx1"/>
                </a:solidFill>
                <a:latin typeface="Arial Narrow" panose="020B0606020202030204" pitchFamily="34" charset="0"/>
              </a:rPr>
              <a:t>производства и воспроизводства структур и практик, образующих специфические конструкты в виде множественных гетерогенных пространств и сред, разнообразие которых, равно как и их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600" b="1" dirty="0">
                <a:solidFill>
                  <a:schemeClr val="tx1"/>
                </a:solidFill>
                <a:latin typeface="Arial Narrow" panose="020B0606020202030204" pitchFamily="34" charset="0"/>
              </a:rPr>
              <a:t>инвариантное соположение, является ключом к пониманию </a:t>
            </a:r>
          </a:p>
          <a:p>
            <a:pPr marL="0" indent="0" hangingPunct="0">
              <a:spcBef>
                <a:spcPts val="0"/>
              </a:spcBef>
              <a:buNone/>
            </a:pPr>
            <a:r>
              <a:rPr lang="ru-RU" sz="2600" b="1" dirty="0">
                <a:solidFill>
                  <a:schemeClr val="tx1"/>
                </a:solidFill>
                <a:latin typeface="Arial Narrow" panose="020B0606020202030204" pitchFamily="34" charset="0"/>
              </a:rPr>
              <a:t>противоречий в развитии любых сообществ и/или их групп.</a:t>
            </a:r>
          </a:p>
          <a:p>
            <a:pPr marL="0" indent="0" hangingPunct="0">
              <a:spcBef>
                <a:spcPts val="0"/>
              </a:spcBef>
              <a:buNone/>
            </a:pPr>
            <a:endParaRPr lang="ru-RU" sz="2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E6311960-534F-B03F-75E1-6AE98CABD94C}"/>
              </a:ext>
            </a:extLst>
          </p:cNvPr>
          <p:cNvSpPr/>
          <p:nvPr/>
        </p:nvSpPr>
        <p:spPr>
          <a:xfrm flipH="1">
            <a:off x="50085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Блок-схема: узел 1">
            <a:extLst>
              <a:ext uri="{FF2B5EF4-FFF2-40B4-BE49-F238E27FC236}">
                <a16:creationId xmlns:a16="http://schemas.microsoft.com/office/drawing/2014/main" id="{1973EA50-D19E-1D59-DDA2-C488B905C85C}"/>
              </a:ext>
            </a:extLst>
          </p:cNvPr>
          <p:cNvSpPr/>
          <p:nvPr/>
        </p:nvSpPr>
        <p:spPr>
          <a:xfrm>
            <a:off x="169858" y="414880"/>
            <a:ext cx="757238" cy="644753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2E9FA12D-C342-A8EE-FFF9-CB0E50A61790}"/>
              </a:ext>
            </a:extLst>
          </p:cNvPr>
          <p:cNvSpPr/>
          <p:nvPr/>
        </p:nvSpPr>
        <p:spPr>
          <a:xfrm>
            <a:off x="310025" y="1927602"/>
            <a:ext cx="476904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узел 8">
            <a:extLst>
              <a:ext uri="{FF2B5EF4-FFF2-40B4-BE49-F238E27FC236}">
                <a16:creationId xmlns:a16="http://schemas.microsoft.com/office/drawing/2014/main" id="{A020393A-A17B-EBD6-8D80-99DF4A2BA25C}"/>
              </a:ext>
            </a:extLst>
          </p:cNvPr>
          <p:cNvSpPr/>
          <p:nvPr/>
        </p:nvSpPr>
        <p:spPr>
          <a:xfrm>
            <a:off x="315096" y="3481371"/>
            <a:ext cx="476904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317577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2406869"/>
            <a:ext cx="10515600" cy="377009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>
                <a:latin typeface="Arial Narrow" panose="020B0606020202030204" pitchFamily="34" charset="0"/>
              </a:rPr>
              <a:t>   Спасибо за внимание!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96AEB50-51E3-7D90-A337-1CD6A868BB8C}"/>
              </a:ext>
            </a:extLst>
          </p:cNvPr>
          <p:cNvSpPr/>
          <p:nvPr/>
        </p:nvSpPr>
        <p:spPr>
          <a:xfrm flipH="1">
            <a:off x="509241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4351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029F8904-4BD6-F4A6-27A5-02474F80E0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796754" y="1379668"/>
            <a:ext cx="5925424" cy="4924339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ru-RU" sz="3200" b="1" u="sng" dirty="0">
                <a:latin typeface="Arial Narrow" panose="020B0606020202030204" pitchFamily="34" charset="0"/>
              </a:rPr>
              <a:t>Тема </a:t>
            </a:r>
            <a:r>
              <a:rPr lang="ru-RU" sz="3200" b="1" u="sng" dirty="0" err="1">
                <a:latin typeface="Arial Narrow" panose="020B0606020202030204" pitchFamily="34" charset="0"/>
              </a:rPr>
              <a:t>госзадания</a:t>
            </a:r>
            <a:br>
              <a:rPr lang="en-US" sz="3200" b="1" dirty="0">
                <a:latin typeface="Arial Narrow" panose="020B0606020202030204" pitchFamily="34" charset="0"/>
              </a:rPr>
            </a:br>
            <a:br>
              <a:rPr lang="en-US" sz="3200" b="1" dirty="0">
                <a:latin typeface="Arial Narrow" panose="020B0606020202030204" pitchFamily="34" charset="0"/>
              </a:rPr>
            </a:br>
            <a:r>
              <a:rPr lang="ru-RU" sz="3200" b="1" dirty="0">
                <a:latin typeface="Arial Narrow" panose="020B0606020202030204" pitchFamily="34" charset="0"/>
              </a:rPr>
              <a:t>Историческая непрерывность </a:t>
            </a:r>
            <a:br>
              <a:rPr lang="en-US" sz="3200" b="1" dirty="0">
                <a:latin typeface="Arial Narrow" panose="020B0606020202030204" pitchFamily="34" charset="0"/>
              </a:rPr>
            </a:br>
            <a:r>
              <a:rPr lang="ru-RU" sz="3200" b="1" dirty="0">
                <a:latin typeface="Arial Narrow" panose="020B0606020202030204" pitchFamily="34" charset="0"/>
              </a:rPr>
              <a:t>и трансформационные процессы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200" b="1" dirty="0">
                <a:latin typeface="Arial Narrow" panose="020B0606020202030204" pitchFamily="34" charset="0"/>
              </a:rPr>
              <a:t>в контексте антропо-природных взаимодействий</a:t>
            </a:r>
            <a:endParaRPr lang="ru-RU" sz="3200" dirty="0">
              <a:latin typeface="Arial Narrow" panose="020B060602020203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F21989E8-16BB-5CFE-6690-7E82867C03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4571" y="3059594"/>
            <a:ext cx="4622079" cy="35102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D14255D3-7385-A812-0377-E6281709C9CF}"/>
              </a:ext>
            </a:extLst>
          </p:cNvPr>
          <p:cNvSpPr/>
          <p:nvPr/>
        </p:nvSpPr>
        <p:spPr>
          <a:xfrm flipH="1">
            <a:off x="5349077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>
            <a:extLst>
              <a:ext uri="{FF2B5EF4-FFF2-40B4-BE49-F238E27FC236}">
                <a16:creationId xmlns:a16="http://schemas.microsoft.com/office/drawing/2014/main" id="{F48B7361-ACA4-4D1F-B2FD-41E50959F82B}"/>
              </a:ext>
            </a:extLst>
          </p:cNvPr>
          <p:cNvSpPr/>
          <p:nvPr/>
        </p:nvSpPr>
        <p:spPr>
          <a:xfrm>
            <a:off x="4944808" y="288167"/>
            <a:ext cx="851945" cy="71758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узел 7">
            <a:extLst>
              <a:ext uri="{FF2B5EF4-FFF2-40B4-BE49-F238E27FC236}">
                <a16:creationId xmlns:a16="http://schemas.microsoft.com/office/drawing/2014/main" id="{17BCB627-4DB5-D39D-8F7A-31EBEBECF311}"/>
              </a:ext>
            </a:extLst>
          </p:cNvPr>
          <p:cNvSpPr/>
          <p:nvPr/>
        </p:nvSpPr>
        <p:spPr>
          <a:xfrm>
            <a:off x="4992434" y="1280754"/>
            <a:ext cx="808536" cy="71758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FC471AB-5019-CA67-8AAC-BA6F4619F92C}"/>
              </a:ext>
            </a:extLst>
          </p:cNvPr>
          <p:cNvSpPr txBox="1"/>
          <p:nvPr/>
        </p:nvSpPr>
        <p:spPr>
          <a:xfrm>
            <a:off x="5796754" y="347990"/>
            <a:ext cx="3213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Коллектив</a:t>
            </a:r>
          </a:p>
        </p:txBody>
      </p:sp>
    </p:spTree>
    <p:extLst>
      <p:ext uri="{BB962C8B-B14F-4D97-AF65-F5344CB8AC3E}">
        <p14:creationId xmlns:p14="http://schemas.microsoft.com/office/powerpoint/2010/main" val="37828462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57275" y="1216869"/>
            <a:ext cx="11001375" cy="5486400"/>
          </a:xfrm>
          <a:pattFill prst="lgConfetti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800" b="1" u="sng" dirty="0">
                <a:latin typeface="Arial Narrow" panose="020B0606020202030204" pitchFamily="34" charset="0"/>
              </a:rPr>
              <a:t>Цель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ru-RU" sz="2800" b="1" dirty="0">
                <a:latin typeface="Arial Narrow" panose="020B0606020202030204" pitchFamily="34" charset="0"/>
              </a:rPr>
              <a:t>комплексное исследование механизмов обеспечения преемственности и трансформаций структур различной природы (природных, ресурсно-средовых, экономико-технологических, институционально-политических, ментально-символических и пр.</a:t>
            </a:r>
            <a:r>
              <a:rPr lang="ru-RU" sz="2800" dirty="0">
                <a:latin typeface="Arial Narrow" panose="020B0606020202030204" pitchFamily="34" charset="0"/>
              </a:rPr>
              <a:t>). </a:t>
            </a:r>
          </a:p>
          <a:p>
            <a:pPr marL="0" indent="0" algn="r">
              <a:buNone/>
            </a:pPr>
            <a:endParaRPr lang="ru-RU" sz="2800" b="1" u="sng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2800" b="1" u="sng" dirty="0">
                <a:latin typeface="Arial Narrow" panose="020B0606020202030204" pitchFamily="34" charset="0"/>
              </a:rPr>
              <a:t>Предмет</a:t>
            </a:r>
          </a:p>
          <a:p>
            <a:pPr marL="0" indent="0">
              <a:buNone/>
            </a:pPr>
            <a:r>
              <a:rPr lang="ru-RU" sz="2800" b="1" dirty="0">
                <a:latin typeface="Arial Narrow" panose="020B0606020202030204" pitchFamily="34" charset="0"/>
              </a:rPr>
              <a:t>практики освоения, преобразования, (</a:t>
            </a:r>
            <a:r>
              <a:rPr lang="ru-RU" sz="2800" b="1" dirty="0" err="1">
                <a:latin typeface="Arial Narrow" panose="020B0606020202030204" pitchFamily="34" charset="0"/>
              </a:rPr>
              <a:t>вос</a:t>
            </a:r>
            <a:r>
              <a:rPr lang="ru-RU" sz="2800" b="1" dirty="0">
                <a:latin typeface="Arial Narrow" panose="020B0606020202030204" pitchFamily="34" charset="0"/>
              </a:rPr>
              <a:t>)производства и символизации как вещной, так и нематериальной среды – от археологии поселений и гончарных традиций древних культур до </a:t>
            </a:r>
            <a:r>
              <a:rPr lang="ru-RU" sz="2800" b="1" dirty="0" err="1">
                <a:latin typeface="Arial Narrow" panose="020B0606020202030204" pitchFamily="34" charset="0"/>
              </a:rPr>
              <a:t>гео</a:t>
            </a:r>
            <a:r>
              <a:rPr lang="ru-RU" sz="2800" b="1" dirty="0">
                <a:latin typeface="Arial Narrow" panose="020B0606020202030204" pitchFamily="34" charset="0"/>
              </a:rPr>
              <a:t>-, этно- и </a:t>
            </a:r>
            <a:r>
              <a:rPr lang="ru-RU" sz="2800" b="1" dirty="0" err="1">
                <a:latin typeface="Arial Narrow" panose="020B0606020202030204" pitchFamily="34" charset="0"/>
              </a:rPr>
              <a:t>мифопоэтики</a:t>
            </a:r>
            <a:r>
              <a:rPr lang="ru-RU" sz="2800" b="1" dirty="0">
                <a:latin typeface="Arial Narrow" panose="020B0606020202030204" pitchFamily="34" charset="0"/>
              </a:rPr>
              <a:t>, то есть образного «аппарата» литературных текстов.</a:t>
            </a:r>
            <a:endParaRPr lang="ru-RU" sz="2800" dirty="0">
              <a:latin typeface="Arial Narrow" panose="020B0606020202030204" pitchFamily="34" charset="0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3DEF5BE-12C8-FA1D-A441-323043A1CF98}"/>
              </a:ext>
            </a:extLst>
          </p:cNvPr>
          <p:cNvSpPr/>
          <p:nvPr/>
        </p:nvSpPr>
        <p:spPr>
          <a:xfrm flipH="1">
            <a:off x="50085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3BAB1B6D-2547-3A53-46E0-C27C8E158CBA}"/>
              </a:ext>
            </a:extLst>
          </p:cNvPr>
          <p:cNvSpPr/>
          <p:nvPr/>
        </p:nvSpPr>
        <p:spPr>
          <a:xfrm>
            <a:off x="159391" y="278427"/>
            <a:ext cx="789138" cy="584774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55BEEC53-E092-87E8-E519-781FF224462F}"/>
              </a:ext>
            </a:extLst>
          </p:cNvPr>
          <p:cNvSpPr/>
          <p:nvPr/>
        </p:nvSpPr>
        <p:spPr>
          <a:xfrm>
            <a:off x="320663" y="1216869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1C253BE1-4D4D-0FBC-51EB-E20E4FAFABF3}"/>
              </a:ext>
            </a:extLst>
          </p:cNvPr>
          <p:cNvSpPr/>
          <p:nvPr/>
        </p:nvSpPr>
        <p:spPr>
          <a:xfrm>
            <a:off x="320662" y="3999013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E5C04E0-A452-857F-98D6-D4F365684EE1}"/>
              </a:ext>
            </a:extLst>
          </p:cNvPr>
          <p:cNvSpPr txBox="1"/>
          <p:nvPr/>
        </p:nvSpPr>
        <p:spPr>
          <a:xfrm>
            <a:off x="948529" y="278427"/>
            <a:ext cx="32138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 </a:t>
            </a:r>
            <a:r>
              <a:rPr lang="ru-RU" sz="3200" b="1" dirty="0" err="1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госзадания</a:t>
            </a:r>
            <a:endParaRPr lang="ru-RU" sz="3200" b="1" dirty="0">
              <a:solidFill>
                <a:schemeClr val="tx2">
                  <a:lumMod val="40000"/>
                  <a:lumOff val="6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33828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99315" y="523843"/>
            <a:ext cx="11125198" cy="6190593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ru-RU" sz="3200" b="1" dirty="0">
              <a:latin typeface="Arial Black" panose="020B0A0402010202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4400" b="1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ru-RU" sz="4400" b="1" dirty="0">
              <a:latin typeface="Arial Narrow" panose="020B0606020202030204" pitchFamily="34" charset="0"/>
            </a:endParaRPr>
          </a:p>
          <a:p>
            <a:pPr marL="0" indent="0">
              <a:spcBef>
                <a:spcPts val="2400"/>
              </a:spcBef>
              <a:buNone/>
            </a:pPr>
            <a:r>
              <a:rPr lang="ru-RU" sz="3900" b="1" u="sng" dirty="0">
                <a:latin typeface="Arial Narrow" panose="020B0606020202030204" pitchFamily="34" charset="0"/>
              </a:rPr>
              <a:t>Специфика исследования 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ru-RU" sz="3900" b="1" dirty="0">
                <a:latin typeface="Arial Narrow" panose="020B0606020202030204" pitchFamily="34" charset="0"/>
              </a:rPr>
              <a:t>определяется такими факторами, как:</a:t>
            </a:r>
          </a:p>
          <a:p>
            <a:pPr marL="0" indent="0">
              <a:spcBef>
                <a:spcPts val="0"/>
              </a:spcBef>
              <a:spcAft>
                <a:spcPts val="1800"/>
              </a:spcAft>
              <a:buNone/>
            </a:pPr>
            <a:r>
              <a:rPr lang="ru-RU" sz="3900" b="1" dirty="0">
                <a:latin typeface="Arial Narrow" panose="020B0606020202030204" pitchFamily="34" charset="0"/>
              </a:rPr>
              <a:t>1. изучение процессов большой исторической протяженности;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3900" b="1" dirty="0">
                <a:latin typeface="Arial Narrow" panose="020B0606020202030204" pitchFamily="34" charset="0"/>
              </a:rPr>
              <a:t>2. </a:t>
            </a:r>
            <a:r>
              <a:rPr lang="ru-RU" sz="3900" b="1" dirty="0" err="1">
                <a:latin typeface="Arial Narrow" panose="020B0606020202030204" pitchFamily="34" charset="0"/>
              </a:rPr>
              <a:t>междисциплинарность</a:t>
            </a:r>
            <a:r>
              <a:rPr lang="ru-RU" sz="3900" b="1" dirty="0">
                <a:latin typeface="Arial Narrow" panose="020B0606020202030204" pitchFamily="34" charset="0"/>
              </a:rPr>
              <a:t>/</a:t>
            </a:r>
            <a:r>
              <a:rPr lang="ru-RU" sz="3900" b="1" dirty="0" err="1">
                <a:latin typeface="Arial Narrow" panose="020B0606020202030204" pitchFamily="34" charset="0"/>
              </a:rPr>
              <a:t>полидисциплинарность</a:t>
            </a:r>
            <a:r>
              <a:rPr lang="ru-RU" sz="3900" b="1" dirty="0"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38DF636-1B0F-60DA-C4C2-52612CEDCDF7}"/>
              </a:ext>
            </a:extLst>
          </p:cNvPr>
          <p:cNvSpPr/>
          <p:nvPr/>
        </p:nvSpPr>
        <p:spPr>
          <a:xfrm flipH="1">
            <a:off x="443702" y="0"/>
            <a:ext cx="95250" cy="6858000"/>
          </a:xfrm>
          <a:prstGeom prst="rect">
            <a:avLst/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0F6A9C98-A785-14E4-F3A8-0956CD6E8CBA}"/>
              </a:ext>
            </a:extLst>
          </p:cNvPr>
          <p:cNvSpPr/>
          <p:nvPr/>
        </p:nvSpPr>
        <p:spPr>
          <a:xfrm>
            <a:off x="247649" y="523843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4A462DBD-8B78-A933-5FD3-195D6B8B6FED}"/>
              </a:ext>
            </a:extLst>
          </p:cNvPr>
          <p:cNvSpPr/>
          <p:nvPr/>
        </p:nvSpPr>
        <p:spPr>
          <a:xfrm>
            <a:off x="267486" y="2817069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>
            <a:extLst>
              <a:ext uri="{FF2B5EF4-FFF2-40B4-BE49-F238E27FC236}">
                <a16:creationId xmlns:a16="http://schemas.microsoft.com/office/drawing/2014/main" id="{EB7C23A2-082D-A1B3-6C62-5F47952715D5}"/>
              </a:ext>
            </a:extLst>
          </p:cNvPr>
          <p:cNvSpPr/>
          <p:nvPr/>
        </p:nvSpPr>
        <p:spPr>
          <a:xfrm>
            <a:off x="267486" y="1670456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26E9DEE-A56F-0456-0E82-EE0BF8AD5628}"/>
              </a:ext>
            </a:extLst>
          </p:cNvPr>
          <p:cNvSpPr txBox="1"/>
          <p:nvPr/>
        </p:nvSpPr>
        <p:spPr>
          <a:xfrm>
            <a:off x="891378" y="406194"/>
            <a:ext cx="321389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Цель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94DD69E-76B3-5F9E-9236-F9448D07E89B}"/>
              </a:ext>
            </a:extLst>
          </p:cNvPr>
          <p:cNvSpPr txBox="1"/>
          <p:nvPr/>
        </p:nvSpPr>
        <p:spPr>
          <a:xfrm>
            <a:off x="891378" y="1558745"/>
            <a:ext cx="3213896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9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Предмет</a:t>
            </a:r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599E4B2B-3764-174D-7401-27B3C3FD478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2336" y="498722"/>
            <a:ext cx="3286125" cy="2414500"/>
          </a:xfrm>
          <a:prstGeom prst="rect">
            <a:avLst/>
          </a:prstGeom>
          <a:ln w="12700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4737781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4E9762A-CDCC-5C3A-D554-516F2EF72BF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316" y="924654"/>
            <a:ext cx="10013903" cy="5632820"/>
          </a:xfrm>
          <a:prstGeom prst="rect">
            <a:avLst/>
          </a:prstGeom>
          <a:pattFill prst="lgConfetti">
            <a:fgClr>
              <a:schemeClr val="bg1">
                <a:lumMod val="95000"/>
              </a:schemeClr>
            </a:fgClr>
            <a:bgClr>
              <a:schemeClr val="bg1"/>
            </a:bgClr>
          </a:pattFill>
          <a:ln w="19050">
            <a:noFill/>
            <a:prstDash val="lgDash"/>
          </a:ln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8B49807-9169-F83D-39A6-58BCBE83A3A5}"/>
              </a:ext>
            </a:extLst>
          </p:cNvPr>
          <p:cNvSpPr txBox="1"/>
          <p:nvPr/>
        </p:nvSpPr>
        <p:spPr>
          <a:xfrm>
            <a:off x="1239517" y="225577"/>
            <a:ext cx="1051909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u="sng" dirty="0">
                <a:latin typeface="Arial Narrow" panose="020B0606020202030204" pitchFamily="34" charset="0"/>
              </a:rPr>
              <a:t>Методология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9A53E1E-B8F7-49E2-8C18-B5D2C1ED41CD}"/>
              </a:ext>
            </a:extLst>
          </p:cNvPr>
          <p:cNvSpPr/>
          <p:nvPr/>
        </p:nvSpPr>
        <p:spPr>
          <a:xfrm flipH="1">
            <a:off x="609601" y="0"/>
            <a:ext cx="9525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Блок-схема: узел 2">
            <a:extLst>
              <a:ext uri="{FF2B5EF4-FFF2-40B4-BE49-F238E27FC236}">
                <a16:creationId xmlns:a16="http://schemas.microsoft.com/office/drawing/2014/main" id="{0ED9F823-4664-FC88-09F2-D3C26CF89CF0}"/>
              </a:ext>
            </a:extLst>
          </p:cNvPr>
          <p:cNvSpPr/>
          <p:nvPr/>
        </p:nvSpPr>
        <p:spPr>
          <a:xfrm>
            <a:off x="433387" y="289365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503729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93380" y="1042824"/>
            <a:ext cx="11298620" cy="5567702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endParaRPr lang="ru-RU" dirty="0">
              <a:latin typeface="Arial Black" panose="020B0A04020102020204" pitchFamily="34" charset="0"/>
            </a:endParaRPr>
          </a:p>
          <a:p>
            <a:pPr marL="0" indent="0">
              <a:spcBef>
                <a:spcPts val="800"/>
              </a:spcBef>
              <a:buNone/>
            </a:pPr>
            <a:r>
              <a:rPr lang="ru-RU" sz="3300" b="1" u="sng" dirty="0">
                <a:latin typeface="Arial Narrow" panose="020B0606020202030204" pitchFamily="34" charset="0"/>
              </a:rPr>
              <a:t>Тематические блоки</a:t>
            </a:r>
          </a:p>
          <a:p>
            <a:pPr marL="514350" indent="-514350" hangingPunct="0">
              <a:lnSpc>
                <a:spcPct val="12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ru-RU" sz="3300" b="1" dirty="0">
                <a:latin typeface="Arial Narrow" panose="020B0606020202030204" pitchFamily="34" charset="0"/>
              </a:rPr>
              <a:t> Системы природопользования и жизнеобеспечения древних обществ (на материалах Южного Урала и Южного Зауралья);</a:t>
            </a:r>
          </a:p>
          <a:p>
            <a:pPr marL="514350" indent="-514350" hangingPunct="0">
              <a:lnSpc>
                <a:spcPct val="12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ru-RU" sz="3300" b="1" dirty="0">
                <a:latin typeface="Arial Narrow" panose="020B0606020202030204" pitchFamily="34" charset="0"/>
              </a:rPr>
              <a:t> Пространственно-средовая объективация демографических и </a:t>
            </a:r>
            <a:r>
              <a:rPr lang="ru-RU" sz="3300" b="1" dirty="0" err="1">
                <a:latin typeface="Arial Narrow" panose="020B0606020202030204" pitchFamily="34" charset="0"/>
              </a:rPr>
              <a:t>этнорелигиозных</a:t>
            </a:r>
            <a:r>
              <a:rPr lang="ru-RU" sz="3300" b="1" dirty="0">
                <a:latin typeface="Arial Narrow" panose="020B0606020202030204" pitchFamily="34" charset="0"/>
              </a:rPr>
              <a:t> процессов;</a:t>
            </a:r>
          </a:p>
          <a:p>
            <a:pPr marL="514350" indent="-514350" hangingPunct="0">
              <a:lnSpc>
                <a:spcPct val="12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ru-RU" sz="3300" b="1" dirty="0">
                <a:latin typeface="Arial Narrow" panose="020B0606020202030204" pitchFamily="34" charset="0"/>
              </a:rPr>
              <a:t>Морфология российского политико-экономического и социокультурного ландшафта в историческом разрезе: факторы инерции и изменений;</a:t>
            </a:r>
          </a:p>
          <a:p>
            <a:pPr marL="514350" indent="-514350">
              <a:lnSpc>
                <a:spcPct val="120000"/>
              </a:lnSpc>
              <a:spcBef>
                <a:spcPts val="800"/>
              </a:spcBef>
              <a:buFont typeface="+mj-lt"/>
              <a:buAutoNum type="arabicPeriod"/>
            </a:pPr>
            <a:r>
              <a:rPr lang="ru-RU" sz="3300" b="1" dirty="0">
                <a:latin typeface="Arial Narrow" panose="020B0606020202030204" pitchFamily="34" charset="0"/>
              </a:rPr>
              <a:t>Историко-средовые измерения идентичностей и межкультурных коммуникаций.</a:t>
            </a:r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C3A7D2A-800E-AFFA-7A4A-175B32C8FF50}"/>
              </a:ext>
            </a:extLst>
          </p:cNvPr>
          <p:cNvSpPr/>
          <p:nvPr/>
        </p:nvSpPr>
        <p:spPr>
          <a:xfrm flipH="1">
            <a:off x="466726" y="0"/>
            <a:ext cx="9525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>
            <a:extLst>
              <a:ext uri="{FF2B5EF4-FFF2-40B4-BE49-F238E27FC236}">
                <a16:creationId xmlns:a16="http://schemas.microsoft.com/office/drawing/2014/main" id="{AF9AEE28-0ECD-0ACD-C237-3DAC2E90258C}"/>
              </a:ext>
            </a:extLst>
          </p:cNvPr>
          <p:cNvSpPr/>
          <p:nvPr/>
        </p:nvSpPr>
        <p:spPr>
          <a:xfrm>
            <a:off x="290512" y="340537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E57B090B-259F-361A-1055-88C90AD8F617}"/>
              </a:ext>
            </a:extLst>
          </p:cNvPr>
          <p:cNvSpPr/>
          <p:nvPr/>
        </p:nvSpPr>
        <p:spPr>
          <a:xfrm>
            <a:off x="290511" y="1283544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D1FF3AED-ED1E-339C-F578-8E1708E3C594}"/>
              </a:ext>
            </a:extLst>
          </p:cNvPr>
          <p:cNvSpPr txBox="1"/>
          <p:nvPr/>
        </p:nvSpPr>
        <p:spPr>
          <a:xfrm>
            <a:off x="893380" y="422681"/>
            <a:ext cx="321389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6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Методология</a:t>
            </a:r>
          </a:p>
        </p:txBody>
      </p:sp>
    </p:spTree>
    <p:extLst>
      <p:ext uri="{BB962C8B-B14F-4D97-AF65-F5344CB8AC3E}">
        <p14:creationId xmlns:p14="http://schemas.microsoft.com/office/powerpoint/2010/main" val="345820715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C69649-EEE1-A8A7-13A6-2FA4AE07EA9F}"/>
              </a:ext>
            </a:extLst>
          </p:cNvPr>
          <p:cNvSpPr/>
          <p:nvPr/>
        </p:nvSpPr>
        <p:spPr>
          <a:xfrm flipH="1">
            <a:off x="364331" y="0"/>
            <a:ext cx="9525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D07EBB34-479D-D586-E4B6-CD0145E890D7}"/>
              </a:ext>
            </a:extLst>
          </p:cNvPr>
          <p:cNvSpPr/>
          <p:nvPr/>
        </p:nvSpPr>
        <p:spPr>
          <a:xfrm>
            <a:off x="188115" y="904875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020810-3DB1-2F59-21B4-D22F56861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582" y="0"/>
            <a:ext cx="7174400" cy="6795083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sz="4600" dirty="0">
                <a:latin typeface="Arial Narrow" panose="020B0606020202030204" pitchFamily="34" charset="0"/>
              </a:rPr>
              <a:t>      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600" dirty="0">
                <a:latin typeface="Arial Narrow" panose="020B0606020202030204" pitchFamily="34" charset="0"/>
              </a:rPr>
              <a:t>      </a:t>
            </a:r>
            <a:r>
              <a:rPr lang="ru-RU" sz="46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Тематические блоки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4600" b="1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5900" b="1" dirty="0">
                <a:latin typeface="Arial Narrow" panose="020B0606020202030204" pitchFamily="34" charset="0"/>
              </a:rPr>
              <a:t>    </a:t>
            </a:r>
            <a:r>
              <a:rPr lang="ru-RU" sz="4600" b="1" dirty="0">
                <a:latin typeface="Arial Narrow" panose="020B0606020202030204" pitchFamily="34" charset="0"/>
              </a:rPr>
              <a:t>1.</a:t>
            </a:r>
            <a:r>
              <a:rPr lang="ru-RU" sz="5900" b="1" dirty="0">
                <a:latin typeface="Arial Narrow" panose="020B0606020202030204" pitchFamily="34" charset="0"/>
              </a:rPr>
              <a:t>  </a:t>
            </a:r>
            <a:r>
              <a:rPr lang="ru-RU" sz="4600" b="1" u="sng" dirty="0">
                <a:latin typeface="Arial Narrow" panose="020B0606020202030204" pitchFamily="34" charset="0"/>
              </a:rPr>
              <a:t>Системы природопользования и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600" b="1" u="sng" dirty="0">
                <a:latin typeface="Arial Narrow" panose="020B0606020202030204" pitchFamily="34" charset="0"/>
              </a:rPr>
              <a:t>жизнеобеспечения древних обществ (на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600" b="1" u="sng" dirty="0">
                <a:latin typeface="Arial Narrow" panose="020B0606020202030204" pitchFamily="34" charset="0"/>
              </a:rPr>
              <a:t>материалах Южного Урала и Южного Зауралья)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4200" b="1" u="sng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600" dirty="0">
                <a:latin typeface="Arial Narrow" panose="020B0606020202030204" pitchFamily="34" charset="0"/>
              </a:rPr>
              <a:t>1.1. Обобщены результаты исследования колесницы, спроектированной по материалам </a:t>
            </a:r>
            <a:r>
              <a:rPr lang="ru-RU" sz="4600" dirty="0" err="1">
                <a:latin typeface="Arial Narrow" panose="020B0606020202030204" pitchFamily="34" charset="0"/>
              </a:rPr>
              <a:t>синташтинско</a:t>
            </a:r>
            <a:r>
              <a:rPr lang="ru-RU" sz="4600" dirty="0">
                <a:latin typeface="Arial Narrow" panose="020B0606020202030204" pitchFamily="34" charset="0"/>
              </a:rPr>
              <a:t>-петровских памятников бронзового века: 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4600" dirty="0">
                <a:latin typeface="Arial Narrow" panose="020B0606020202030204" pitchFamily="34" charset="0"/>
              </a:rPr>
              <a:t>Обследовано 27 погребальных комплексов со следами колесниц, из которых 11 могли содержать реальные повозки,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600" dirty="0">
                <a:latin typeface="Arial Narrow" panose="020B0606020202030204" pitchFamily="34" charset="0"/>
              </a:rPr>
              <a:t>а 16 – погребальные имитации-символы.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4600" dirty="0">
                <a:latin typeface="Arial Narrow" panose="020B0606020202030204" pitchFamily="34" charset="0"/>
              </a:rPr>
              <a:t>Подсчитано, что на 80–130 курганных могильников может приходиться от 40 до 169 погребенных колесниц.</a:t>
            </a:r>
          </a:p>
          <a:p>
            <a:pPr marL="0" indent="0">
              <a:spcBef>
                <a:spcPts val="0"/>
              </a:spcBef>
              <a:buFont typeface="Wingdings" panose="05000000000000000000" pitchFamily="2" charset="2"/>
              <a:buChar char="§"/>
            </a:pPr>
            <a:r>
              <a:rPr lang="ru-RU" sz="4600" dirty="0">
                <a:latin typeface="Arial Narrow" panose="020B0606020202030204" pitchFamily="34" charset="0"/>
              </a:rPr>
              <a:t>Оценены трудозатраты на подготовку колесницы – порядка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600" dirty="0">
                <a:latin typeface="Arial Narrow" panose="020B0606020202030204" pitchFamily="34" charset="0"/>
              </a:rPr>
              <a:t>250 часов чистого времени.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Font typeface="Wingdings" panose="05000000000000000000" pitchFamily="2" charset="2"/>
              <a:buChar char="§"/>
            </a:pPr>
            <a:r>
              <a:rPr lang="ru-RU" sz="4600" dirty="0">
                <a:latin typeface="Arial Narrow" panose="020B0606020202030204" pitchFamily="34" charset="0"/>
              </a:rPr>
              <a:t>На основе полевых испытаний </a:t>
            </a:r>
            <a:r>
              <a:rPr lang="ru-RU" sz="4600" dirty="0" err="1">
                <a:latin typeface="Arial Narrow" panose="020B0606020202030204" pitchFamily="34" charset="0"/>
              </a:rPr>
              <a:t>параконной</a:t>
            </a:r>
            <a:r>
              <a:rPr lang="ru-RU" sz="4600" dirty="0">
                <a:latin typeface="Arial Narrow" panose="020B0606020202030204" pitchFamily="34" charset="0"/>
              </a:rPr>
              <a:t> колесницы изучена управляемость пары запряженных лошадей с помощью уздечки с </a:t>
            </a:r>
            <a:r>
              <a:rPr lang="ru-RU" sz="4600" dirty="0" err="1">
                <a:latin typeface="Arial Narrow" panose="020B0606020202030204" pitchFamily="34" charset="0"/>
              </a:rPr>
              <a:t>псалиями</a:t>
            </a:r>
            <a:r>
              <a:rPr lang="ru-RU" sz="4600" dirty="0">
                <a:latin typeface="Arial Narrow" panose="020B0606020202030204" pitchFamily="34" charset="0"/>
              </a:rPr>
              <a:t>.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600" dirty="0">
                <a:latin typeface="Arial Narrow" panose="020B0606020202030204" pitchFamily="34" charset="0"/>
              </a:rPr>
              <a:t>Результаты исследования отражены в серии статей </a:t>
            </a:r>
            <a:r>
              <a:rPr lang="ru-RU" sz="4600" dirty="0" err="1">
                <a:latin typeface="Arial Narrow" panose="020B0606020202030204" pitchFamily="34" charset="0"/>
              </a:rPr>
              <a:t>с.н.с</a:t>
            </a:r>
            <a:r>
              <a:rPr lang="ru-RU" sz="4600" dirty="0">
                <a:latin typeface="Arial Narrow" panose="020B0606020202030204" pitchFamily="34" charset="0"/>
              </a:rPr>
              <a:t>., </a:t>
            </a:r>
            <a:r>
              <a:rPr lang="ru-RU" sz="4600" dirty="0" err="1">
                <a:latin typeface="Arial Narrow" panose="020B0606020202030204" pitchFamily="34" charset="0"/>
              </a:rPr>
              <a:t>к.и.н</a:t>
            </a:r>
            <a:r>
              <a:rPr lang="ru-RU" sz="4600" dirty="0">
                <a:latin typeface="Arial Narrow" panose="020B0606020202030204" pitchFamily="34" charset="0"/>
              </a:rPr>
              <a:t>. И.В. </a:t>
            </a:r>
            <a:r>
              <a:rPr lang="ru-RU" sz="4600" dirty="0" err="1">
                <a:latin typeface="Arial Narrow" panose="020B0606020202030204" pitchFamily="34" charset="0"/>
              </a:rPr>
              <a:t>Чечушкова</a:t>
            </a:r>
            <a:r>
              <a:rPr lang="ru-RU" sz="4600" dirty="0">
                <a:latin typeface="Arial Narrow" panose="020B0606020202030204" pitchFamily="34" charset="0"/>
              </a:rPr>
              <a:t>.</a:t>
            </a:r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A16A46C4-9A83-4786-D5B4-9CD5FC016314}"/>
              </a:ext>
            </a:extLst>
          </p:cNvPr>
          <p:cNvSpPr/>
          <p:nvPr/>
        </p:nvSpPr>
        <p:spPr>
          <a:xfrm>
            <a:off x="188116" y="180976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94100FDD-50B7-403B-0C4D-110D754006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09389" y="4160940"/>
            <a:ext cx="4598721" cy="2469894"/>
          </a:xfrm>
          <a:prstGeom prst="rect">
            <a:avLst/>
          </a:prstGeom>
          <a:ln w="3175">
            <a:solidFill>
              <a:schemeClr val="tx1"/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C7283AA-61CD-DC19-9AB9-15194ECCCA8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16899" y="227166"/>
            <a:ext cx="3715519" cy="3846217"/>
          </a:xfrm>
          <a:prstGeom prst="rect">
            <a:avLst/>
          </a:prstGeom>
          <a:ln w="3175"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514307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lgConfetti">
          <a:fgClr>
            <a:schemeClr val="bg1">
              <a:lumMod val="95000"/>
            </a:schemeClr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7C69649-EEE1-A8A7-13A6-2FA4AE07EA9F}"/>
              </a:ext>
            </a:extLst>
          </p:cNvPr>
          <p:cNvSpPr/>
          <p:nvPr/>
        </p:nvSpPr>
        <p:spPr>
          <a:xfrm flipH="1">
            <a:off x="364331" y="0"/>
            <a:ext cx="95250" cy="6858000"/>
          </a:xfrm>
          <a:prstGeom prst="rect">
            <a:avLst/>
          </a:prstGeom>
          <a:gradFill>
            <a:gsLst>
              <a:gs pos="0">
                <a:schemeClr val="accent2"/>
              </a:gs>
              <a:gs pos="100000">
                <a:schemeClr val="accent2">
                  <a:shade val="93000"/>
                  <a:satMod val="110000"/>
                  <a:lumMod val="99000"/>
                </a:schemeClr>
              </a:gs>
            </a:gsLst>
          </a:gra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>
            <a:extLst>
              <a:ext uri="{FF2B5EF4-FFF2-40B4-BE49-F238E27FC236}">
                <a16:creationId xmlns:a16="http://schemas.microsoft.com/office/drawing/2014/main" id="{D07EBB34-479D-D586-E4B6-CD0145E890D7}"/>
              </a:ext>
            </a:extLst>
          </p:cNvPr>
          <p:cNvSpPr/>
          <p:nvPr/>
        </p:nvSpPr>
        <p:spPr>
          <a:xfrm>
            <a:off x="188116" y="845805"/>
            <a:ext cx="447677" cy="457200"/>
          </a:xfrm>
          <a:prstGeom prst="flowChartConnector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020810-3DB1-2F59-21B4-D22F56861D2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9582" y="0"/>
            <a:ext cx="4137585" cy="6795083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sz="4600" dirty="0">
                <a:latin typeface="Arial Narrow" panose="020B0606020202030204" pitchFamily="34" charset="0"/>
              </a:rPr>
              <a:t>      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600" dirty="0">
                <a:latin typeface="Arial Narrow" panose="020B0606020202030204" pitchFamily="34" charset="0"/>
              </a:rPr>
              <a:t>      </a:t>
            </a:r>
            <a:r>
              <a:rPr lang="ru-RU" sz="4000" b="1" dirty="0">
                <a:solidFill>
                  <a:schemeClr val="tx2">
                    <a:lumMod val="40000"/>
                    <a:lumOff val="60000"/>
                  </a:schemeClr>
                </a:solidFill>
                <a:latin typeface="Arial Narrow" panose="020B0606020202030204" pitchFamily="34" charset="0"/>
              </a:rPr>
              <a:t>Тематические блоки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4000" b="1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000" b="1" dirty="0">
                <a:latin typeface="Arial Narrow" panose="020B0606020202030204" pitchFamily="34" charset="0"/>
              </a:rPr>
              <a:t>     1. </a:t>
            </a:r>
            <a:r>
              <a:rPr lang="ru-RU" sz="4000" b="1" u="sng" dirty="0">
                <a:latin typeface="Arial Narrow" panose="020B0606020202030204" pitchFamily="34" charset="0"/>
              </a:rPr>
              <a:t>Системы природопользования и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b="1" u="sng" dirty="0">
                <a:latin typeface="Arial Narrow" panose="020B0606020202030204" pitchFamily="34" charset="0"/>
              </a:rPr>
              <a:t>жизнеобеспечения древних обществ (на материалах </a:t>
            </a:r>
            <a:endParaRPr lang="en-GB" sz="4000" b="1" u="sng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000" b="1" u="sng" dirty="0">
                <a:latin typeface="Arial Narrow" panose="020B0606020202030204" pitchFamily="34" charset="0"/>
              </a:rPr>
              <a:t>Южного Урала и Южного Зауралья)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endParaRPr lang="ru-RU" sz="4000" b="1" u="sng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>
                <a:latin typeface="Arial Narrow" panose="020B0606020202030204" pitchFamily="34" charset="0"/>
              </a:rPr>
              <a:t>1.</a:t>
            </a:r>
            <a:r>
              <a:rPr lang="en-GB" sz="4000" dirty="0">
                <a:latin typeface="Arial Narrow" panose="020B0606020202030204" pitchFamily="34" charset="0"/>
              </a:rPr>
              <a:t>2</a:t>
            </a:r>
            <a:r>
              <a:rPr lang="ru-RU" sz="4000" dirty="0">
                <a:latin typeface="Arial Narrow" panose="020B0606020202030204" pitchFamily="34" charset="0"/>
              </a:rPr>
              <a:t>. Создан каталог жилых построек и укрепленных поселений эпохи бронзы на Южном Урале (</a:t>
            </a:r>
            <a:r>
              <a:rPr lang="ru-RU" sz="4000" dirty="0" err="1">
                <a:latin typeface="Arial Narrow" panose="020B0606020202030204" pitchFamily="34" charset="0"/>
              </a:rPr>
              <a:t>Синташтинско</a:t>
            </a:r>
            <a:r>
              <a:rPr lang="ru-RU" sz="4000" dirty="0">
                <a:latin typeface="Arial Narrow" panose="020B0606020202030204" pitchFamily="34" charset="0"/>
              </a:rPr>
              <a:t>-Петровская </a:t>
            </a:r>
            <a:endParaRPr lang="en-GB" sz="4000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1200"/>
              </a:spcAft>
              <a:buNone/>
            </a:pPr>
            <a:r>
              <a:rPr lang="ru-RU" sz="4000" dirty="0">
                <a:latin typeface="Arial Narrow" panose="020B0606020202030204" pitchFamily="34" charset="0"/>
              </a:rPr>
              <a:t>культура и Аркаим), содержащий информацию об их основных архитектурных признаках в текстовом, числовом и визуальном форматах.</a:t>
            </a: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>
                <a:latin typeface="Arial Narrow" panose="020B0606020202030204" pitchFamily="34" charset="0"/>
              </a:rPr>
              <a:t>Итог этой работы – серия статей, </a:t>
            </a:r>
            <a:endParaRPr lang="en-GB" sz="4000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ru-RU" sz="4000" dirty="0">
                <a:latin typeface="Arial Narrow" panose="020B0606020202030204" pitchFamily="34" charset="0"/>
              </a:rPr>
              <a:t>а также кандидатская диссертация, подготовленная к защите </a:t>
            </a:r>
            <a:r>
              <a:rPr lang="ru-RU" sz="4000" dirty="0" err="1">
                <a:latin typeface="Arial Narrow" panose="020B0606020202030204" pitchFamily="34" charset="0"/>
              </a:rPr>
              <a:t>н.с</a:t>
            </a:r>
            <a:r>
              <a:rPr lang="ru-RU" sz="4000" dirty="0">
                <a:latin typeface="Arial Narrow" panose="020B0606020202030204" pitchFamily="34" charset="0"/>
              </a:rPr>
              <a:t>. </a:t>
            </a:r>
            <a:endParaRPr lang="en-GB" sz="4000" dirty="0">
              <a:latin typeface="Arial Narrow" panose="020B0606020202030204" pitchFamily="34" charset="0"/>
            </a:endParaRP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ru-RU" sz="4000" dirty="0">
                <a:latin typeface="Arial Narrow" panose="020B0606020202030204" pitchFamily="34" charset="0"/>
              </a:rPr>
              <a:t>Н.В. Солдаткиным.</a:t>
            </a:r>
          </a:p>
        </p:txBody>
      </p:sp>
      <p:sp>
        <p:nvSpPr>
          <p:cNvPr id="10" name="Блок-схема: узел 9">
            <a:extLst>
              <a:ext uri="{FF2B5EF4-FFF2-40B4-BE49-F238E27FC236}">
                <a16:creationId xmlns:a16="http://schemas.microsoft.com/office/drawing/2014/main" id="{A16A46C4-9A83-4786-D5B4-9CD5FC016314}"/>
              </a:ext>
            </a:extLst>
          </p:cNvPr>
          <p:cNvSpPr/>
          <p:nvPr/>
        </p:nvSpPr>
        <p:spPr>
          <a:xfrm>
            <a:off x="188116" y="180976"/>
            <a:ext cx="447677" cy="457200"/>
          </a:xfrm>
          <a:prstGeom prst="flowChartConnector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40000"/>
                <a:lumOff val="60000"/>
              </a:schemeClr>
            </a:solidFill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" name="Рисунок 2">
            <a:extLst>
              <a:ext uri="{FF2B5EF4-FFF2-40B4-BE49-F238E27FC236}">
                <a16:creationId xmlns:a16="http://schemas.microsoft.com/office/drawing/2014/main" id="{EB144480-1589-A502-5C85-0A8D31BA7CB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167" y="1117222"/>
            <a:ext cx="7362212" cy="5159841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9598138"/>
      </p:ext>
    </p:extLst>
  </p:cSld>
  <p:clrMapOvr>
    <a:masterClrMapping/>
  </p:clrMapOvr>
</p:sld>
</file>

<file path=ppt/theme/theme1.xml><?xml version="1.0" encoding="utf-8"?>
<a:theme xmlns:a="http://schemas.openxmlformats.org/drawingml/2006/main" name="Parcel">
  <a:themeElements>
    <a:clrScheme name="Parcel">
      <a:dk1>
        <a:srgbClr val="000000"/>
      </a:dk1>
      <a:lt1>
        <a:srgbClr val="FFFFFF"/>
      </a:lt1>
      <a:dk2>
        <a:srgbClr val="4A5356"/>
      </a:dk2>
      <a:lt2>
        <a:srgbClr val="E8E3CE"/>
      </a:lt2>
      <a:accent1>
        <a:srgbClr val="F6A21D"/>
      </a:accent1>
      <a:accent2>
        <a:srgbClr val="9BAFB5"/>
      </a:accent2>
      <a:accent3>
        <a:srgbClr val="C96731"/>
      </a:accent3>
      <a:accent4>
        <a:srgbClr val="9CA383"/>
      </a:accent4>
      <a:accent5>
        <a:srgbClr val="87795D"/>
      </a:accent5>
      <a:accent6>
        <a:srgbClr val="A0988C"/>
      </a:accent6>
      <a:hlink>
        <a:srgbClr val="00B0F0"/>
      </a:hlink>
      <a:folHlink>
        <a:srgbClr val="738F97"/>
      </a:folHlink>
    </a:clrScheme>
    <a:fontScheme name="Parcel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Parcel">
      <a: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107000"/>
                <a:lumMod val="103000"/>
              </a:schemeClr>
            </a:gs>
            <a:gs pos="100000">
              <a:schemeClr val="phClr">
                <a:tint val="82000"/>
                <a:satMod val="109000"/>
                <a:lumMod val="103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7000"/>
                <a:satMod val="100000"/>
                <a:lumMod val="102000"/>
              </a:schemeClr>
            </a:gs>
            <a:gs pos="50000">
              <a:schemeClr val="phClr">
                <a:shade val="100000"/>
                <a:satMod val="103000"/>
                <a:lumMod val="100000"/>
              </a:schemeClr>
            </a:gs>
            <a:gs pos="100000">
              <a:schemeClr val="phClr">
                <a:shade val="93000"/>
                <a:satMod val="11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5880" dist="1524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prstMaterial="dkEdge">
            <a:bevelT w="0" h="0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7000"/>
                <a:shade val="100000"/>
                <a:satMod val="185000"/>
                <a:lumMod val="120000"/>
              </a:schemeClr>
            </a:gs>
            <a:gs pos="100000">
              <a:schemeClr val="phClr">
                <a:tint val="96000"/>
                <a:shade val="95000"/>
                <a:satMod val="215000"/>
                <a:lumMod val="80000"/>
              </a:schemeClr>
            </a:gs>
          </a:gsLst>
          <a:path path="circle">
            <a:fillToRect l="50000" t="55000" r="125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cel" id="{8BEC4385-4EB9-4D53-BFB5-0EA123736B6D}" vid="{4DB32801-28C0-48B0-8C1D-A9A58613615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TM10001115[[fn=Посылка]]</Template>
  <TotalTime>1219</TotalTime>
  <Words>2131</Words>
  <Application>Microsoft Office PowerPoint</Application>
  <PresentationFormat>Широкоэкранный</PresentationFormat>
  <Paragraphs>260</Paragraphs>
  <Slides>28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6" baseType="lpstr">
      <vt:lpstr>Arial</vt:lpstr>
      <vt:lpstr>Arial Black</vt:lpstr>
      <vt:lpstr>Arial Narrow</vt:lpstr>
      <vt:lpstr>Corbel</vt:lpstr>
      <vt:lpstr>Gill Sans MT</vt:lpstr>
      <vt:lpstr>Times New Roman</vt:lpstr>
      <vt:lpstr>Wingdings</vt:lpstr>
      <vt:lpstr>Parcel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Историческая непрерывность  и трансформационные процессы в контексте  антропо-природных взаимодействий</dc:title>
  <dc:creator>Наталья</dc:creator>
  <cp:lastModifiedBy>Курлаев Анатолий</cp:lastModifiedBy>
  <cp:revision>387</cp:revision>
  <dcterms:created xsi:type="dcterms:W3CDTF">2019-12-22T20:22:25Z</dcterms:created>
  <dcterms:modified xsi:type="dcterms:W3CDTF">2023-02-24T09:09:39Z</dcterms:modified>
</cp:coreProperties>
</file>